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Lst>
  <p:notesMasterIdLst>
    <p:notesMasterId r:id="rId31"/>
  </p:notesMasterIdLst>
  <p:sldIdLst>
    <p:sldId id="256" r:id="rId2"/>
    <p:sldId id="257" r:id="rId3"/>
    <p:sldId id="259" r:id="rId4"/>
    <p:sldId id="260" r:id="rId5"/>
    <p:sldId id="265" r:id="rId6"/>
    <p:sldId id="266" r:id="rId7"/>
    <p:sldId id="267" r:id="rId8"/>
    <p:sldId id="268" r:id="rId9"/>
    <p:sldId id="261" r:id="rId10"/>
    <p:sldId id="269" r:id="rId11"/>
    <p:sldId id="270" r:id="rId12"/>
    <p:sldId id="271" r:id="rId13"/>
    <p:sldId id="272" r:id="rId14"/>
    <p:sldId id="273" r:id="rId15"/>
    <p:sldId id="262" r:id="rId16"/>
    <p:sldId id="274" r:id="rId17"/>
    <p:sldId id="275" r:id="rId18"/>
    <p:sldId id="276" r:id="rId19"/>
    <p:sldId id="277" r:id="rId20"/>
    <p:sldId id="278" r:id="rId21"/>
    <p:sldId id="263" r:id="rId22"/>
    <p:sldId id="279" r:id="rId23"/>
    <p:sldId id="280" r:id="rId24"/>
    <p:sldId id="281" r:id="rId25"/>
    <p:sldId id="282" r:id="rId26"/>
    <p:sldId id="264" r:id="rId27"/>
    <p:sldId id="283" r:id="rId28"/>
    <p:sldId id="284"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1339"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D:\E\scientific\M.S%20courses\Thesis\JADE-all-4.3\TEST\Statistics\Test%20resul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E\scientific\M.S%20courses\Thesis\JADE-all-4.3\TEST\Statistics\Test%20resul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E\scientific\M.S%20courses\Thesis\JADE-all-4.3\TEST\Statistics\Test%20resul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E\scientific\M.S%20courses\Thesis\JADE-all-4.3\TEST\Statistics\Test%20result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FH vs OS (transition</a:t>
            </a:r>
            <a:r>
              <a:rPr lang="en-US" baseline="0"/>
              <a:t> time)</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0672559608209907E-2"/>
          <c:y val="0.15821642984282136"/>
          <c:w val="0.90567472169427099"/>
          <c:h val="0.64740599953741418"/>
        </c:manualLayout>
      </c:layout>
      <c:lineChart>
        <c:grouping val="standard"/>
        <c:varyColors val="0"/>
        <c:ser>
          <c:idx val="0"/>
          <c:order val="0"/>
          <c:tx>
            <c:strRef>
              <c:f>'FH vs E (time)'!$B$1</c:f>
              <c:strCache>
                <c:ptCount val="1"/>
                <c:pt idx="0">
                  <c:v>FH Transition Time</c:v>
                </c:pt>
              </c:strCache>
            </c:strRef>
          </c:tx>
          <c:spPr>
            <a:ln w="28575" cap="rnd">
              <a:solidFill>
                <a:schemeClr val="accent1"/>
              </a:solidFill>
              <a:round/>
            </a:ln>
            <a:effectLst/>
          </c:spPr>
          <c:marker>
            <c:symbol val="none"/>
          </c:marker>
          <c:cat>
            <c:numRef>
              <c:f>'FH vs E (time)'!$A$2:$A$51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cat>
          <c:val>
            <c:numRef>
              <c:f>'FH vs E (time)'!$B$2:$B$51</c:f>
              <c:numCache>
                <c:formatCode>General</c:formatCode>
                <c:ptCount val="50"/>
                <c:pt idx="0">
                  <c:v>2</c:v>
                </c:pt>
                <c:pt idx="1">
                  <c:v>3</c:v>
                </c:pt>
                <c:pt idx="2">
                  <c:v>8</c:v>
                </c:pt>
                <c:pt idx="3">
                  <c:v>2</c:v>
                </c:pt>
                <c:pt idx="4">
                  <c:v>2</c:v>
                </c:pt>
                <c:pt idx="5">
                  <c:v>3</c:v>
                </c:pt>
                <c:pt idx="6">
                  <c:v>3</c:v>
                </c:pt>
                <c:pt idx="7">
                  <c:v>1</c:v>
                </c:pt>
                <c:pt idx="8">
                  <c:v>3</c:v>
                </c:pt>
                <c:pt idx="9">
                  <c:v>2</c:v>
                </c:pt>
                <c:pt idx="10">
                  <c:v>2</c:v>
                </c:pt>
                <c:pt idx="11">
                  <c:v>2</c:v>
                </c:pt>
                <c:pt idx="12">
                  <c:v>2</c:v>
                </c:pt>
                <c:pt idx="13">
                  <c:v>2</c:v>
                </c:pt>
                <c:pt idx="14">
                  <c:v>3</c:v>
                </c:pt>
                <c:pt idx="15">
                  <c:v>2</c:v>
                </c:pt>
                <c:pt idx="16">
                  <c:v>2</c:v>
                </c:pt>
                <c:pt idx="17">
                  <c:v>2</c:v>
                </c:pt>
                <c:pt idx="18">
                  <c:v>2</c:v>
                </c:pt>
                <c:pt idx="19">
                  <c:v>2</c:v>
                </c:pt>
                <c:pt idx="20">
                  <c:v>2</c:v>
                </c:pt>
                <c:pt idx="21">
                  <c:v>2</c:v>
                </c:pt>
                <c:pt idx="22">
                  <c:v>18</c:v>
                </c:pt>
                <c:pt idx="23">
                  <c:v>3</c:v>
                </c:pt>
                <c:pt idx="24">
                  <c:v>2</c:v>
                </c:pt>
                <c:pt idx="25">
                  <c:v>3</c:v>
                </c:pt>
                <c:pt idx="26">
                  <c:v>3</c:v>
                </c:pt>
                <c:pt idx="27">
                  <c:v>3</c:v>
                </c:pt>
                <c:pt idx="28">
                  <c:v>12</c:v>
                </c:pt>
                <c:pt idx="29">
                  <c:v>2</c:v>
                </c:pt>
                <c:pt idx="30">
                  <c:v>2</c:v>
                </c:pt>
                <c:pt idx="31">
                  <c:v>2</c:v>
                </c:pt>
                <c:pt idx="32">
                  <c:v>2</c:v>
                </c:pt>
                <c:pt idx="33">
                  <c:v>2</c:v>
                </c:pt>
                <c:pt idx="34">
                  <c:v>2</c:v>
                </c:pt>
                <c:pt idx="35">
                  <c:v>2</c:v>
                </c:pt>
                <c:pt idx="36">
                  <c:v>3</c:v>
                </c:pt>
                <c:pt idx="37">
                  <c:v>2</c:v>
                </c:pt>
                <c:pt idx="38">
                  <c:v>3</c:v>
                </c:pt>
                <c:pt idx="39">
                  <c:v>2</c:v>
                </c:pt>
                <c:pt idx="40">
                  <c:v>3</c:v>
                </c:pt>
                <c:pt idx="41">
                  <c:v>3</c:v>
                </c:pt>
                <c:pt idx="42">
                  <c:v>1</c:v>
                </c:pt>
                <c:pt idx="43">
                  <c:v>3</c:v>
                </c:pt>
                <c:pt idx="44">
                  <c:v>2</c:v>
                </c:pt>
                <c:pt idx="45">
                  <c:v>3</c:v>
                </c:pt>
                <c:pt idx="46">
                  <c:v>1</c:v>
                </c:pt>
                <c:pt idx="47">
                  <c:v>3</c:v>
                </c:pt>
                <c:pt idx="48">
                  <c:v>3</c:v>
                </c:pt>
                <c:pt idx="49">
                  <c:v>3</c:v>
                </c:pt>
              </c:numCache>
            </c:numRef>
          </c:val>
          <c:smooth val="0"/>
        </c:ser>
        <c:ser>
          <c:idx val="1"/>
          <c:order val="1"/>
          <c:tx>
            <c:strRef>
              <c:f>'FH vs E (time)'!$C$1</c:f>
              <c:strCache>
                <c:ptCount val="1"/>
                <c:pt idx="0">
                  <c:v>OS Transition Time</c:v>
                </c:pt>
              </c:strCache>
            </c:strRef>
          </c:tx>
          <c:spPr>
            <a:ln w="28575" cap="rnd">
              <a:solidFill>
                <a:srgbClr val="0070C0"/>
              </a:solidFill>
              <a:prstDash val="sysDash"/>
              <a:round/>
            </a:ln>
            <a:effectLst/>
          </c:spPr>
          <c:marker>
            <c:symbol val="none"/>
          </c:marker>
          <c:cat>
            <c:numRef>
              <c:f>'FH vs E (time)'!$A$2:$A$51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cat>
          <c:val>
            <c:numRef>
              <c:f>'FH vs E (time)'!$C$2:$C$51</c:f>
              <c:numCache>
                <c:formatCode>General</c:formatCode>
                <c:ptCount val="50"/>
                <c:pt idx="0">
                  <c:v>46</c:v>
                </c:pt>
                <c:pt idx="1">
                  <c:v>16</c:v>
                </c:pt>
                <c:pt idx="2">
                  <c:v>19</c:v>
                </c:pt>
                <c:pt idx="3">
                  <c:v>10</c:v>
                </c:pt>
                <c:pt idx="4">
                  <c:v>2</c:v>
                </c:pt>
                <c:pt idx="5">
                  <c:v>9</c:v>
                </c:pt>
                <c:pt idx="6">
                  <c:v>30</c:v>
                </c:pt>
                <c:pt idx="7">
                  <c:v>50</c:v>
                </c:pt>
                <c:pt idx="8">
                  <c:v>28</c:v>
                </c:pt>
                <c:pt idx="9">
                  <c:v>49</c:v>
                </c:pt>
                <c:pt idx="10">
                  <c:v>48</c:v>
                </c:pt>
                <c:pt idx="11">
                  <c:v>25</c:v>
                </c:pt>
                <c:pt idx="12">
                  <c:v>12</c:v>
                </c:pt>
                <c:pt idx="13">
                  <c:v>45</c:v>
                </c:pt>
                <c:pt idx="14">
                  <c:v>13</c:v>
                </c:pt>
                <c:pt idx="15">
                  <c:v>23</c:v>
                </c:pt>
                <c:pt idx="16">
                  <c:v>41</c:v>
                </c:pt>
                <c:pt idx="17">
                  <c:v>9</c:v>
                </c:pt>
                <c:pt idx="18">
                  <c:v>22</c:v>
                </c:pt>
                <c:pt idx="19">
                  <c:v>27</c:v>
                </c:pt>
                <c:pt idx="20">
                  <c:v>1</c:v>
                </c:pt>
                <c:pt idx="21">
                  <c:v>24</c:v>
                </c:pt>
                <c:pt idx="22">
                  <c:v>39</c:v>
                </c:pt>
                <c:pt idx="23">
                  <c:v>3</c:v>
                </c:pt>
                <c:pt idx="24">
                  <c:v>43</c:v>
                </c:pt>
                <c:pt idx="25">
                  <c:v>6</c:v>
                </c:pt>
                <c:pt idx="26">
                  <c:v>30</c:v>
                </c:pt>
                <c:pt idx="27">
                  <c:v>19</c:v>
                </c:pt>
                <c:pt idx="28">
                  <c:v>2</c:v>
                </c:pt>
                <c:pt idx="29">
                  <c:v>9</c:v>
                </c:pt>
                <c:pt idx="30">
                  <c:v>39</c:v>
                </c:pt>
                <c:pt idx="31">
                  <c:v>38</c:v>
                </c:pt>
                <c:pt idx="32">
                  <c:v>6</c:v>
                </c:pt>
                <c:pt idx="33">
                  <c:v>4</c:v>
                </c:pt>
                <c:pt idx="34">
                  <c:v>4</c:v>
                </c:pt>
                <c:pt idx="35">
                  <c:v>29</c:v>
                </c:pt>
                <c:pt idx="36">
                  <c:v>3</c:v>
                </c:pt>
                <c:pt idx="37">
                  <c:v>28</c:v>
                </c:pt>
                <c:pt idx="38">
                  <c:v>10</c:v>
                </c:pt>
                <c:pt idx="39">
                  <c:v>12</c:v>
                </c:pt>
                <c:pt idx="40">
                  <c:v>6</c:v>
                </c:pt>
                <c:pt idx="41">
                  <c:v>52</c:v>
                </c:pt>
                <c:pt idx="42">
                  <c:v>21</c:v>
                </c:pt>
                <c:pt idx="43">
                  <c:v>7</c:v>
                </c:pt>
                <c:pt idx="44">
                  <c:v>6</c:v>
                </c:pt>
                <c:pt idx="45">
                  <c:v>6</c:v>
                </c:pt>
                <c:pt idx="46">
                  <c:v>24</c:v>
                </c:pt>
                <c:pt idx="47">
                  <c:v>9</c:v>
                </c:pt>
                <c:pt idx="48">
                  <c:v>18</c:v>
                </c:pt>
                <c:pt idx="49">
                  <c:v>9</c:v>
                </c:pt>
              </c:numCache>
            </c:numRef>
          </c:val>
          <c:smooth val="0"/>
        </c:ser>
        <c:dLbls>
          <c:showLegendKey val="0"/>
          <c:showVal val="0"/>
          <c:showCatName val="0"/>
          <c:showSerName val="0"/>
          <c:showPercent val="0"/>
          <c:showBubbleSize val="0"/>
        </c:dLbls>
        <c:smooth val="0"/>
        <c:axId val="137303440"/>
        <c:axId val="137304000"/>
      </c:lineChart>
      <c:catAx>
        <c:axId val="13730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304000"/>
        <c:crosses val="autoZero"/>
        <c:auto val="1"/>
        <c:lblAlgn val="ctr"/>
        <c:lblOffset val="100"/>
        <c:noMultiLvlLbl val="0"/>
      </c:catAx>
      <c:valAx>
        <c:axId val="137304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3034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FH vs OS ( average transition time)</a:t>
            </a:r>
            <a:endParaRPr lang="en-US">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'FH vs E (avg time)'!$B$1</c:f>
              <c:strCache>
                <c:ptCount val="1"/>
                <c:pt idx="0">
                  <c:v>FH Average Time</c:v>
                </c:pt>
              </c:strCache>
            </c:strRef>
          </c:tx>
          <c:spPr>
            <a:ln w="28575" cap="rnd">
              <a:solidFill>
                <a:schemeClr val="accent1"/>
              </a:solidFill>
              <a:round/>
            </a:ln>
            <a:effectLst/>
          </c:spPr>
          <c:marker>
            <c:symbol val="none"/>
          </c:marker>
          <c:cat>
            <c:numRef>
              <c:f>'FH vs E (avg time)'!$A$2:$A$51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cat>
          <c:val>
            <c:numRef>
              <c:f>'FH vs E (avg time)'!$B$2:$B$51</c:f>
              <c:numCache>
                <c:formatCode>General</c:formatCode>
                <c:ptCount val="50"/>
                <c:pt idx="0">
                  <c:v>2.94</c:v>
                </c:pt>
                <c:pt idx="1">
                  <c:v>2.94</c:v>
                </c:pt>
                <c:pt idx="2">
                  <c:v>2.94</c:v>
                </c:pt>
                <c:pt idx="3">
                  <c:v>2.94</c:v>
                </c:pt>
                <c:pt idx="4">
                  <c:v>2.94</c:v>
                </c:pt>
                <c:pt idx="5">
                  <c:v>2.94</c:v>
                </c:pt>
                <c:pt idx="6">
                  <c:v>2.94</c:v>
                </c:pt>
                <c:pt idx="7">
                  <c:v>2.94</c:v>
                </c:pt>
                <c:pt idx="8">
                  <c:v>2.94</c:v>
                </c:pt>
                <c:pt idx="9">
                  <c:v>2.94</c:v>
                </c:pt>
                <c:pt idx="10">
                  <c:v>2.94</c:v>
                </c:pt>
                <c:pt idx="11">
                  <c:v>2.94</c:v>
                </c:pt>
                <c:pt idx="12">
                  <c:v>2.94</c:v>
                </c:pt>
                <c:pt idx="13">
                  <c:v>2.94</c:v>
                </c:pt>
                <c:pt idx="14">
                  <c:v>2.94</c:v>
                </c:pt>
                <c:pt idx="15">
                  <c:v>2.94</c:v>
                </c:pt>
                <c:pt idx="16">
                  <c:v>2.94</c:v>
                </c:pt>
                <c:pt idx="17">
                  <c:v>2.94</c:v>
                </c:pt>
                <c:pt idx="18">
                  <c:v>2.94</c:v>
                </c:pt>
                <c:pt idx="19">
                  <c:v>2.94</c:v>
                </c:pt>
                <c:pt idx="20">
                  <c:v>2.94</c:v>
                </c:pt>
                <c:pt idx="21">
                  <c:v>2.94</c:v>
                </c:pt>
                <c:pt idx="22">
                  <c:v>2.94</c:v>
                </c:pt>
                <c:pt idx="23">
                  <c:v>2.94</c:v>
                </c:pt>
                <c:pt idx="24">
                  <c:v>2.94</c:v>
                </c:pt>
                <c:pt idx="25">
                  <c:v>2.94</c:v>
                </c:pt>
                <c:pt idx="26">
                  <c:v>2.94</c:v>
                </c:pt>
                <c:pt idx="27">
                  <c:v>2.94</c:v>
                </c:pt>
                <c:pt idx="28">
                  <c:v>2.94</c:v>
                </c:pt>
                <c:pt idx="29">
                  <c:v>2.94</c:v>
                </c:pt>
                <c:pt idx="30">
                  <c:v>2.94</c:v>
                </c:pt>
                <c:pt idx="31">
                  <c:v>2.94</c:v>
                </c:pt>
                <c:pt idx="32">
                  <c:v>2.94</c:v>
                </c:pt>
                <c:pt idx="33">
                  <c:v>2.94</c:v>
                </c:pt>
                <c:pt idx="34">
                  <c:v>2.94</c:v>
                </c:pt>
                <c:pt idx="35">
                  <c:v>2.94</c:v>
                </c:pt>
                <c:pt idx="36">
                  <c:v>2.94</c:v>
                </c:pt>
                <c:pt idx="37">
                  <c:v>2.94</c:v>
                </c:pt>
                <c:pt idx="38">
                  <c:v>2.94</c:v>
                </c:pt>
                <c:pt idx="39">
                  <c:v>2.94</c:v>
                </c:pt>
                <c:pt idx="40">
                  <c:v>2.94</c:v>
                </c:pt>
                <c:pt idx="41">
                  <c:v>2.94</c:v>
                </c:pt>
                <c:pt idx="42">
                  <c:v>2.94</c:v>
                </c:pt>
                <c:pt idx="43">
                  <c:v>2.94</c:v>
                </c:pt>
                <c:pt idx="44">
                  <c:v>2.94</c:v>
                </c:pt>
                <c:pt idx="45">
                  <c:v>2.94</c:v>
                </c:pt>
                <c:pt idx="46">
                  <c:v>2.94</c:v>
                </c:pt>
                <c:pt idx="47">
                  <c:v>2.94</c:v>
                </c:pt>
                <c:pt idx="48">
                  <c:v>2.94</c:v>
                </c:pt>
                <c:pt idx="49">
                  <c:v>2.94</c:v>
                </c:pt>
              </c:numCache>
            </c:numRef>
          </c:val>
          <c:smooth val="0"/>
        </c:ser>
        <c:ser>
          <c:idx val="1"/>
          <c:order val="1"/>
          <c:tx>
            <c:strRef>
              <c:f>'FH vs E (avg time)'!$C$1</c:f>
              <c:strCache>
                <c:ptCount val="1"/>
                <c:pt idx="0">
                  <c:v>OS Average Time</c:v>
                </c:pt>
              </c:strCache>
            </c:strRef>
          </c:tx>
          <c:spPr>
            <a:ln w="28575" cap="rnd">
              <a:solidFill>
                <a:srgbClr val="0070C0"/>
              </a:solidFill>
              <a:prstDash val="sysDash"/>
              <a:round/>
            </a:ln>
            <a:effectLst/>
          </c:spPr>
          <c:marker>
            <c:symbol val="none"/>
          </c:marker>
          <c:cat>
            <c:numRef>
              <c:f>'FH vs E (avg time)'!$A$2:$A$51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cat>
          <c:val>
            <c:numRef>
              <c:f>'FH vs E (avg time)'!$C$2:$C$51</c:f>
              <c:numCache>
                <c:formatCode>General</c:formatCode>
                <c:ptCount val="50"/>
                <c:pt idx="0">
                  <c:v>20.62</c:v>
                </c:pt>
                <c:pt idx="1">
                  <c:v>20.62</c:v>
                </c:pt>
                <c:pt idx="2">
                  <c:v>20.62</c:v>
                </c:pt>
                <c:pt idx="3">
                  <c:v>20.62</c:v>
                </c:pt>
                <c:pt idx="4">
                  <c:v>20.62</c:v>
                </c:pt>
                <c:pt idx="5">
                  <c:v>20.62</c:v>
                </c:pt>
                <c:pt idx="6">
                  <c:v>20.62</c:v>
                </c:pt>
                <c:pt idx="7">
                  <c:v>20.62</c:v>
                </c:pt>
                <c:pt idx="8">
                  <c:v>20.62</c:v>
                </c:pt>
                <c:pt idx="9">
                  <c:v>20.62</c:v>
                </c:pt>
                <c:pt idx="10">
                  <c:v>20.62</c:v>
                </c:pt>
                <c:pt idx="11">
                  <c:v>20.62</c:v>
                </c:pt>
                <c:pt idx="12">
                  <c:v>20.62</c:v>
                </c:pt>
                <c:pt idx="13">
                  <c:v>20.62</c:v>
                </c:pt>
                <c:pt idx="14">
                  <c:v>20.62</c:v>
                </c:pt>
                <c:pt idx="15">
                  <c:v>20.62</c:v>
                </c:pt>
                <c:pt idx="16">
                  <c:v>20.62</c:v>
                </c:pt>
                <c:pt idx="17">
                  <c:v>20.62</c:v>
                </c:pt>
                <c:pt idx="18">
                  <c:v>20.62</c:v>
                </c:pt>
                <c:pt idx="19">
                  <c:v>20.62</c:v>
                </c:pt>
                <c:pt idx="20">
                  <c:v>20.62</c:v>
                </c:pt>
                <c:pt idx="21">
                  <c:v>20.62</c:v>
                </c:pt>
                <c:pt idx="22">
                  <c:v>20.62</c:v>
                </c:pt>
                <c:pt idx="23">
                  <c:v>20.62</c:v>
                </c:pt>
                <c:pt idx="24">
                  <c:v>20.62</c:v>
                </c:pt>
                <c:pt idx="25">
                  <c:v>20.62</c:v>
                </c:pt>
                <c:pt idx="26">
                  <c:v>20.62</c:v>
                </c:pt>
                <c:pt idx="27">
                  <c:v>20.62</c:v>
                </c:pt>
                <c:pt idx="28">
                  <c:v>20.62</c:v>
                </c:pt>
                <c:pt idx="29">
                  <c:v>20.62</c:v>
                </c:pt>
                <c:pt idx="30">
                  <c:v>20.62</c:v>
                </c:pt>
                <c:pt idx="31">
                  <c:v>20.62</c:v>
                </c:pt>
                <c:pt idx="32">
                  <c:v>20.62</c:v>
                </c:pt>
                <c:pt idx="33">
                  <c:v>20.62</c:v>
                </c:pt>
                <c:pt idx="34">
                  <c:v>20.62</c:v>
                </c:pt>
                <c:pt idx="35">
                  <c:v>20.62</c:v>
                </c:pt>
                <c:pt idx="36">
                  <c:v>20.62</c:v>
                </c:pt>
                <c:pt idx="37">
                  <c:v>20.62</c:v>
                </c:pt>
                <c:pt idx="38">
                  <c:v>20.62</c:v>
                </c:pt>
                <c:pt idx="39">
                  <c:v>20.62</c:v>
                </c:pt>
                <c:pt idx="40">
                  <c:v>20.62</c:v>
                </c:pt>
                <c:pt idx="41">
                  <c:v>20.62</c:v>
                </c:pt>
                <c:pt idx="42">
                  <c:v>20.62</c:v>
                </c:pt>
                <c:pt idx="43">
                  <c:v>20.62</c:v>
                </c:pt>
                <c:pt idx="44">
                  <c:v>20.62</c:v>
                </c:pt>
                <c:pt idx="45">
                  <c:v>20.62</c:v>
                </c:pt>
                <c:pt idx="46">
                  <c:v>20.62</c:v>
                </c:pt>
                <c:pt idx="47">
                  <c:v>20.62</c:v>
                </c:pt>
                <c:pt idx="48">
                  <c:v>20.62</c:v>
                </c:pt>
                <c:pt idx="49">
                  <c:v>20.62</c:v>
                </c:pt>
              </c:numCache>
            </c:numRef>
          </c:val>
          <c:smooth val="0"/>
        </c:ser>
        <c:dLbls>
          <c:showLegendKey val="0"/>
          <c:showVal val="0"/>
          <c:showCatName val="0"/>
          <c:showSerName val="0"/>
          <c:showPercent val="0"/>
          <c:showBubbleSize val="0"/>
        </c:dLbls>
        <c:smooth val="0"/>
        <c:axId val="137306800"/>
        <c:axId val="137307360"/>
      </c:lineChart>
      <c:catAx>
        <c:axId val="137306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307360"/>
        <c:crosses val="autoZero"/>
        <c:auto val="1"/>
        <c:lblAlgn val="ctr"/>
        <c:lblOffset val="100"/>
        <c:noMultiLvlLbl val="0"/>
      </c:catAx>
      <c:valAx>
        <c:axId val="137307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3068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FH vs OS (transition steps)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'FH vs E (step)'!$B$1</c:f>
              <c:strCache>
                <c:ptCount val="1"/>
                <c:pt idx="0">
                  <c:v>FH Transition Steps</c:v>
                </c:pt>
              </c:strCache>
            </c:strRef>
          </c:tx>
          <c:spPr>
            <a:ln w="28575" cap="rnd">
              <a:solidFill>
                <a:schemeClr val="accent1"/>
              </a:solidFill>
              <a:round/>
            </a:ln>
            <a:effectLst/>
          </c:spPr>
          <c:marker>
            <c:symbol val="none"/>
          </c:marker>
          <c:cat>
            <c:numRef>
              <c:f>'FH vs E (step)'!$A$2:$A$51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cat>
          <c:val>
            <c:numRef>
              <c:f>'FH vs E (step)'!$B$2:$B$51</c:f>
              <c:numCache>
                <c:formatCode>General</c:formatCode>
                <c:ptCount val="50"/>
                <c:pt idx="0">
                  <c:v>4</c:v>
                </c:pt>
                <c:pt idx="1">
                  <c:v>4</c:v>
                </c:pt>
                <c:pt idx="2">
                  <c:v>4</c:v>
                </c:pt>
                <c:pt idx="3">
                  <c:v>4</c:v>
                </c:pt>
                <c:pt idx="4">
                  <c:v>4</c:v>
                </c:pt>
                <c:pt idx="5">
                  <c:v>4</c:v>
                </c:pt>
                <c:pt idx="6">
                  <c:v>4</c:v>
                </c:pt>
                <c:pt idx="7">
                  <c:v>4</c:v>
                </c:pt>
                <c:pt idx="8">
                  <c:v>4</c:v>
                </c:pt>
                <c:pt idx="9">
                  <c:v>4</c:v>
                </c:pt>
                <c:pt idx="10">
                  <c:v>4</c:v>
                </c:pt>
                <c:pt idx="11">
                  <c:v>4</c:v>
                </c:pt>
                <c:pt idx="12">
                  <c:v>4</c:v>
                </c:pt>
                <c:pt idx="13">
                  <c:v>4</c:v>
                </c:pt>
                <c:pt idx="14">
                  <c:v>4</c:v>
                </c:pt>
                <c:pt idx="15">
                  <c:v>4</c:v>
                </c:pt>
                <c:pt idx="16">
                  <c:v>4</c:v>
                </c:pt>
                <c:pt idx="17">
                  <c:v>4</c:v>
                </c:pt>
                <c:pt idx="18">
                  <c:v>4</c:v>
                </c:pt>
                <c:pt idx="19">
                  <c:v>4</c:v>
                </c:pt>
                <c:pt idx="20">
                  <c:v>4</c:v>
                </c:pt>
                <c:pt idx="21">
                  <c:v>4</c:v>
                </c:pt>
                <c:pt idx="22">
                  <c:v>4</c:v>
                </c:pt>
                <c:pt idx="23">
                  <c:v>4</c:v>
                </c:pt>
                <c:pt idx="24">
                  <c:v>4</c:v>
                </c:pt>
                <c:pt idx="25">
                  <c:v>4</c:v>
                </c:pt>
                <c:pt idx="26">
                  <c:v>4</c:v>
                </c:pt>
                <c:pt idx="27">
                  <c:v>4</c:v>
                </c:pt>
                <c:pt idx="28">
                  <c:v>4</c:v>
                </c:pt>
                <c:pt idx="29">
                  <c:v>4</c:v>
                </c:pt>
                <c:pt idx="30">
                  <c:v>4</c:v>
                </c:pt>
                <c:pt idx="31">
                  <c:v>4</c:v>
                </c:pt>
                <c:pt idx="32">
                  <c:v>4</c:v>
                </c:pt>
                <c:pt idx="33">
                  <c:v>4</c:v>
                </c:pt>
                <c:pt idx="34">
                  <c:v>4</c:v>
                </c:pt>
                <c:pt idx="35">
                  <c:v>4</c:v>
                </c:pt>
                <c:pt idx="36">
                  <c:v>4</c:v>
                </c:pt>
                <c:pt idx="37">
                  <c:v>4</c:v>
                </c:pt>
                <c:pt idx="38">
                  <c:v>4</c:v>
                </c:pt>
                <c:pt idx="39">
                  <c:v>4</c:v>
                </c:pt>
                <c:pt idx="40">
                  <c:v>4</c:v>
                </c:pt>
                <c:pt idx="41">
                  <c:v>4</c:v>
                </c:pt>
                <c:pt idx="42">
                  <c:v>4</c:v>
                </c:pt>
                <c:pt idx="43">
                  <c:v>4</c:v>
                </c:pt>
                <c:pt idx="44">
                  <c:v>4</c:v>
                </c:pt>
                <c:pt idx="45">
                  <c:v>4</c:v>
                </c:pt>
                <c:pt idx="46">
                  <c:v>4</c:v>
                </c:pt>
                <c:pt idx="47">
                  <c:v>4</c:v>
                </c:pt>
                <c:pt idx="48">
                  <c:v>4</c:v>
                </c:pt>
                <c:pt idx="49">
                  <c:v>4</c:v>
                </c:pt>
              </c:numCache>
            </c:numRef>
          </c:val>
          <c:smooth val="0"/>
        </c:ser>
        <c:ser>
          <c:idx val="1"/>
          <c:order val="1"/>
          <c:tx>
            <c:strRef>
              <c:f>'FH vs E (step)'!$C$1</c:f>
              <c:strCache>
                <c:ptCount val="1"/>
                <c:pt idx="0">
                  <c:v>OS Transition Steps</c:v>
                </c:pt>
              </c:strCache>
            </c:strRef>
          </c:tx>
          <c:spPr>
            <a:ln w="28575" cap="rnd">
              <a:solidFill>
                <a:srgbClr val="0070C0"/>
              </a:solidFill>
              <a:prstDash val="sysDash"/>
              <a:round/>
            </a:ln>
            <a:effectLst/>
          </c:spPr>
          <c:marker>
            <c:symbol val="none"/>
          </c:marker>
          <c:cat>
            <c:numRef>
              <c:f>'FH vs E (step)'!$A$2:$A$51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cat>
          <c:val>
            <c:numRef>
              <c:f>'FH vs E (step)'!$C$2:$C$51</c:f>
              <c:numCache>
                <c:formatCode>General</c:formatCode>
                <c:ptCount val="50"/>
                <c:pt idx="0">
                  <c:v>35</c:v>
                </c:pt>
                <c:pt idx="1">
                  <c:v>19</c:v>
                </c:pt>
                <c:pt idx="2">
                  <c:v>24</c:v>
                </c:pt>
                <c:pt idx="3">
                  <c:v>7</c:v>
                </c:pt>
                <c:pt idx="4">
                  <c:v>3</c:v>
                </c:pt>
                <c:pt idx="5">
                  <c:v>11</c:v>
                </c:pt>
                <c:pt idx="6">
                  <c:v>35</c:v>
                </c:pt>
                <c:pt idx="7">
                  <c:v>71</c:v>
                </c:pt>
                <c:pt idx="8">
                  <c:v>36</c:v>
                </c:pt>
                <c:pt idx="9">
                  <c:v>86</c:v>
                </c:pt>
                <c:pt idx="10">
                  <c:v>67</c:v>
                </c:pt>
                <c:pt idx="11">
                  <c:v>38</c:v>
                </c:pt>
                <c:pt idx="12">
                  <c:v>15</c:v>
                </c:pt>
                <c:pt idx="13">
                  <c:v>70</c:v>
                </c:pt>
                <c:pt idx="14">
                  <c:v>47</c:v>
                </c:pt>
                <c:pt idx="15">
                  <c:v>61</c:v>
                </c:pt>
                <c:pt idx="16">
                  <c:v>54</c:v>
                </c:pt>
                <c:pt idx="17">
                  <c:v>17</c:v>
                </c:pt>
                <c:pt idx="18">
                  <c:v>41</c:v>
                </c:pt>
                <c:pt idx="19">
                  <c:v>36</c:v>
                </c:pt>
                <c:pt idx="20">
                  <c:v>2</c:v>
                </c:pt>
                <c:pt idx="21">
                  <c:v>30</c:v>
                </c:pt>
                <c:pt idx="22">
                  <c:v>71</c:v>
                </c:pt>
                <c:pt idx="23">
                  <c:v>4</c:v>
                </c:pt>
                <c:pt idx="24">
                  <c:v>78</c:v>
                </c:pt>
                <c:pt idx="25">
                  <c:v>9</c:v>
                </c:pt>
                <c:pt idx="26">
                  <c:v>34</c:v>
                </c:pt>
                <c:pt idx="27">
                  <c:v>6</c:v>
                </c:pt>
                <c:pt idx="28">
                  <c:v>8</c:v>
                </c:pt>
                <c:pt idx="29">
                  <c:v>17</c:v>
                </c:pt>
                <c:pt idx="30">
                  <c:v>80</c:v>
                </c:pt>
                <c:pt idx="31">
                  <c:v>54</c:v>
                </c:pt>
                <c:pt idx="32">
                  <c:v>18</c:v>
                </c:pt>
                <c:pt idx="33">
                  <c:v>7</c:v>
                </c:pt>
                <c:pt idx="34">
                  <c:v>6</c:v>
                </c:pt>
                <c:pt idx="35">
                  <c:v>58</c:v>
                </c:pt>
                <c:pt idx="36">
                  <c:v>5</c:v>
                </c:pt>
                <c:pt idx="37">
                  <c:v>36</c:v>
                </c:pt>
                <c:pt idx="38">
                  <c:v>14</c:v>
                </c:pt>
                <c:pt idx="39">
                  <c:v>16</c:v>
                </c:pt>
                <c:pt idx="40">
                  <c:v>10</c:v>
                </c:pt>
                <c:pt idx="41">
                  <c:v>80</c:v>
                </c:pt>
                <c:pt idx="42">
                  <c:v>27</c:v>
                </c:pt>
                <c:pt idx="43">
                  <c:v>16</c:v>
                </c:pt>
                <c:pt idx="44">
                  <c:v>17</c:v>
                </c:pt>
                <c:pt idx="45">
                  <c:v>9</c:v>
                </c:pt>
                <c:pt idx="46">
                  <c:v>48</c:v>
                </c:pt>
                <c:pt idx="47">
                  <c:v>15</c:v>
                </c:pt>
                <c:pt idx="48">
                  <c:v>24</c:v>
                </c:pt>
                <c:pt idx="49">
                  <c:v>15</c:v>
                </c:pt>
              </c:numCache>
            </c:numRef>
          </c:val>
          <c:smooth val="0"/>
        </c:ser>
        <c:dLbls>
          <c:showLegendKey val="0"/>
          <c:showVal val="0"/>
          <c:showCatName val="0"/>
          <c:showSerName val="0"/>
          <c:showPercent val="0"/>
          <c:showBubbleSize val="0"/>
        </c:dLbls>
        <c:smooth val="0"/>
        <c:axId val="137310160"/>
        <c:axId val="137310720"/>
      </c:lineChart>
      <c:catAx>
        <c:axId val="137310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310720"/>
        <c:crosses val="autoZero"/>
        <c:auto val="1"/>
        <c:lblAlgn val="ctr"/>
        <c:lblOffset val="100"/>
        <c:noMultiLvlLbl val="0"/>
      </c:catAx>
      <c:valAx>
        <c:axId val="137310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3101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FH vs OS ( average transition steps)</a:t>
            </a:r>
            <a:endParaRPr lang="en-US">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'FH vs E (avg steps)'!$B$1</c:f>
              <c:strCache>
                <c:ptCount val="1"/>
                <c:pt idx="0">
                  <c:v>FH Average Steps</c:v>
                </c:pt>
              </c:strCache>
            </c:strRef>
          </c:tx>
          <c:spPr>
            <a:ln w="28575" cap="rnd">
              <a:solidFill>
                <a:schemeClr val="accent1"/>
              </a:solidFill>
              <a:round/>
            </a:ln>
            <a:effectLst/>
          </c:spPr>
          <c:marker>
            <c:symbol val="none"/>
          </c:marker>
          <c:cat>
            <c:numRef>
              <c:f>'FH vs E (avg steps)'!$A$2:$A$51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cat>
          <c:val>
            <c:numRef>
              <c:f>'FH vs E (avg steps)'!$B$2:$B$51</c:f>
              <c:numCache>
                <c:formatCode>General</c:formatCode>
                <c:ptCount val="50"/>
                <c:pt idx="0">
                  <c:v>4</c:v>
                </c:pt>
                <c:pt idx="1">
                  <c:v>4</c:v>
                </c:pt>
                <c:pt idx="2">
                  <c:v>4</c:v>
                </c:pt>
                <c:pt idx="3">
                  <c:v>4</c:v>
                </c:pt>
                <c:pt idx="4">
                  <c:v>4</c:v>
                </c:pt>
                <c:pt idx="5">
                  <c:v>4</c:v>
                </c:pt>
                <c:pt idx="6">
                  <c:v>4</c:v>
                </c:pt>
                <c:pt idx="7">
                  <c:v>4</c:v>
                </c:pt>
                <c:pt idx="8">
                  <c:v>4</c:v>
                </c:pt>
                <c:pt idx="9">
                  <c:v>4</c:v>
                </c:pt>
                <c:pt idx="10">
                  <c:v>4</c:v>
                </c:pt>
                <c:pt idx="11">
                  <c:v>4</c:v>
                </c:pt>
                <c:pt idx="12">
                  <c:v>4</c:v>
                </c:pt>
                <c:pt idx="13">
                  <c:v>4</c:v>
                </c:pt>
                <c:pt idx="14">
                  <c:v>4</c:v>
                </c:pt>
                <c:pt idx="15">
                  <c:v>4</c:v>
                </c:pt>
                <c:pt idx="16">
                  <c:v>4</c:v>
                </c:pt>
                <c:pt idx="17">
                  <c:v>4</c:v>
                </c:pt>
                <c:pt idx="18">
                  <c:v>4</c:v>
                </c:pt>
                <c:pt idx="19">
                  <c:v>4</c:v>
                </c:pt>
                <c:pt idx="20">
                  <c:v>4</c:v>
                </c:pt>
                <c:pt idx="21">
                  <c:v>4</c:v>
                </c:pt>
                <c:pt idx="22">
                  <c:v>4</c:v>
                </c:pt>
                <c:pt idx="23">
                  <c:v>4</c:v>
                </c:pt>
                <c:pt idx="24">
                  <c:v>4</c:v>
                </c:pt>
                <c:pt idx="25">
                  <c:v>4</c:v>
                </c:pt>
                <c:pt idx="26">
                  <c:v>4</c:v>
                </c:pt>
                <c:pt idx="27">
                  <c:v>4</c:v>
                </c:pt>
                <c:pt idx="28">
                  <c:v>4</c:v>
                </c:pt>
                <c:pt idx="29">
                  <c:v>4</c:v>
                </c:pt>
                <c:pt idx="30">
                  <c:v>4</c:v>
                </c:pt>
                <c:pt idx="31">
                  <c:v>4</c:v>
                </c:pt>
                <c:pt idx="32">
                  <c:v>4</c:v>
                </c:pt>
                <c:pt idx="33">
                  <c:v>4</c:v>
                </c:pt>
                <c:pt idx="34">
                  <c:v>4</c:v>
                </c:pt>
                <c:pt idx="35">
                  <c:v>4</c:v>
                </c:pt>
                <c:pt idx="36">
                  <c:v>4</c:v>
                </c:pt>
                <c:pt idx="37">
                  <c:v>4</c:v>
                </c:pt>
                <c:pt idx="38">
                  <c:v>4</c:v>
                </c:pt>
                <c:pt idx="39">
                  <c:v>4</c:v>
                </c:pt>
                <c:pt idx="40">
                  <c:v>4</c:v>
                </c:pt>
                <c:pt idx="41">
                  <c:v>4</c:v>
                </c:pt>
                <c:pt idx="42">
                  <c:v>4</c:v>
                </c:pt>
                <c:pt idx="43">
                  <c:v>4</c:v>
                </c:pt>
                <c:pt idx="44">
                  <c:v>4</c:v>
                </c:pt>
                <c:pt idx="45">
                  <c:v>4</c:v>
                </c:pt>
                <c:pt idx="46">
                  <c:v>4</c:v>
                </c:pt>
                <c:pt idx="47">
                  <c:v>4</c:v>
                </c:pt>
                <c:pt idx="48">
                  <c:v>4</c:v>
                </c:pt>
                <c:pt idx="49">
                  <c:v>4</c:v>
                </c:pt>
              </c:numCache>
            </c:numRef>
          </c:val>
          <c:smooth val="0"/>
        </c:ser>
        <c:ser>
          <c:idx val="1"/>
          <c:order val="1"/>
          <c:tx>
            <c:strRef>
              <c:f>'FH vs E (avg steps)'!$C$1</c:f>
              <c:strCache>
                <c:ptCount val="1"/>
                <c:pt idx="0">
                  <c:v>OS Average Steps</c:v>
                </c:pt>
              </c:strCache>
            </c:strRef>
          </c:tx>
          <c:spPr>
            <a:ln w="28575" cap="rnd">
              <a:solidFill>
                <a:srgbClr val="0070C0"/>
              </a:solidFill>
              <a:prstDash val="sysDash"/>
              <a:round/>
            </a:ln>
            <a:effectLst/>
          </c:spPr>
          <c:marker>
            <c:symbol val="none"/>
          </c:marker>
          <c:cat>
            <c:numRef>
              <c:f>'FH vs E (avg steps)'!$A$2:$A$51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cat>
          <c:val>
            <c:numRef>
              <c:f>'FH vs E (avg steps)'!$C$2:$C$51</c:f>
              <c:numCache>
                <c:formatCode>General</c:formatCode>
                <c:ptCount val="50"/>
                <c:pt idx="0">
                  <c:v>31.74</c:v>
                </c:pt>
                <c:pt idx="1">
                  <c:v>31.74</c:v>
                </c:pt>
                <c:pt idx="2">
                  <c:v>31.74</c:v>
                </c:pt>
                <c:pt idx="3">
                  <c:v>31.74</c:v>
                </c:pt>
                <c:pt idx="4">
                  <c:v>31.74</c:v>
                </c:pt>
                <c:pt idx="5">
                  <c:v>31.74</c:v>
                </c:pt>
                <c:pt idx="6">
                  <c:v>31.74</c:v>
                </c:pt>
                <c:pt idx="7">
                  <c:v>31.74</c:v>
                </c:pt>
                <c:pt idx="8">
                  <c:v>31.74</c:v>
                </c:pt>
                <c:pt idx="9">
                  <c:v>31.74</c:v>
                </c:pt>
                <c:pt idx="10">
                  <c:v>31.74</c:v>
                </c:pt>
                <c:pt idx="11">
                  <c:v>31.74</c:v>
                </c:pt>
                <c:pt idx="12">
                  <c:v>31.74</c:v>
                </c:pt>
                <c:pt idx="13">
                  <c:v>31.74</c:v>
                </c:pt>
                <c:pt idx="14">
                  <c:v>31.74</c:v>
                </c:pt>
                <c:pt idx="15">
                  <c:v>31.74</c:v>
                </c:pt>
                <c:pt idx="16">
                  <c:v>31.74</c:v>
                </c:pt>
                <c:pt idx="17">
                  <c:v>31.74</c:v>
                </c:pt>
                <c:pt idx="18">
                  <c:v>31.74</c:v>
                </c:pt>
                <c:pt idx="19">
                  <c:v>31.74</c:v>
                </c:pt>
                <c:pt idx="20">
                  <c:v>31.74</c:v>
                </c:pt>
                <c:pt idx="21">
                  <c:v>31.74</c:v>
                </c:pt>
                <c:pt idx="22">
                  <c:v>31.74</c:v>
                </c:pt>
                <c:pt idx="23">
                  <c:v>31.74</c:v>
                </c:pt>
                <c:pt idx="24">
                  <c:v>31.74</c:v>
                </c:pt>
                <c:pt idx="25">
                  <c:v>31.74</c:v>
                </c:pt>
                <c:pt idx="26">
                  <c:v>31.74</c:v>
                </c:pt>
                <c:pt idx="27">
                  <c:v>31.74</c:v>
                </c:pt>
                <c:pt idx="28">
                  <c:v>31.74</c:v>
                </c:pt>
                <c:pt idx="29">
                  <c:v>31.74</c:v>
                </c:pt>
                <c:pt idx="30">
                  <c:v>31.74</c:v>
                </c:pt>
                <c:pt idx="31">
                  <c:v>31.74</c:v>
                </c:pt>
                <c:pt idx="32">
                  <c:v>31.74</c:v>
                </c:pt>
                <c:pt idx="33">
                  <c:v>31.74</c:v>
                </c:pt>
                <c:pt idx="34">
                  <c:v>31.74</c:v>
                </c:pt>
                <c:pt idx="35">
                  <c:v>31.74</c:v>
                </c:pt>
                <c:pt idx="36">
                  <c:v>31.74</c:v>
                </c:pt>
                <c:pt idx="37">
                  <c:v>31.74</c:v>
                </c:pt>
                <c:pt idx="38">
                  <c:v>31.74</c:v>
                </c:pt>
                <c:pt idx="39">
                  <c:v>31.74</c:v>
                </c:pt>
                <c:pt idx="40">
                  <c:v>31.74</c:v>
                </c:pt>
                <c:pt idx="41">
                  <c:v>31.74</c:v>
                </c:pt>
                <c:pt idx="42">
                  <c:v>31.74</c:v>
                </c:pt>
                <c:pt idx="43">
                  <c:v>31.74</c:v>
                </c:pt>
                <c:pt idx="44">
                  <c:v>31.74</c:v>
                </c:pt>
                <c:pt idx="45">
                  <c:v>31.74</c:v>
                </c:pt>
                <c:pt idx="46">
                  <c:v>31.74</c:v>
                </c:pt>
                <c:pt idx="47">
                  <c:v>31.74</c:v>
                </c:pt>
                <c:pt idx="48">
                  <c:v>31.74</c:v>
                </c:pt>
                <c:pt idx="49">
                  <c:v>31.74</c:v>
                </c:pt>
              </c:numCache>
            </c:numRef>
          </c:val>
          <c:smooth val="0"/>
        </c:ser>
        <c:dLbls>
          <c:showLegendKey val="0"/>
          <c:showVal val="0"/>
          <c:showCatName val="0"/>
          <c:showSerName val="0"/>
          <c:showPercent val="0"/>
          <c:showBubbleSize val="0"/>
        </c:dLbls>
        <c:smooth val="0"/>
        <c:axId val="137313520"/>
        <c:axId val="137314080"/>
      </c:lineChart>
      <c:catAx>
        <c:axId val="137313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314080"/>
        <c:crosses val="autoZero"/>
        <c:auto val="1"/>
        <c:lblAlgn val="ctr"/>
        <c:lblOffset val="100"/>
        <c:noMultiLvlLbl val="0"/>
      </c:catAx>
      <c:valAx>
        <c:axId val="13731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3135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2C221C-3229-4E74-917D-DDFD9D82AA53}" type="datetimeFigureOut">
              <a:rPr lang="en-US" smtClean="0"/>
              <a:t>2/1/2015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04785F-021F-4E33-89B8-46B226C67381}" type="slidenum">
              <a:rPr lang="en-US" smtClean="0"/>
              <a:t>‹#›</a:t>
            </a:fld>
            <a:endParaRPr lang="en-US"/>
          </a:p>
        </p:txBody>
      </p:sp>
    </p:spTree>
    <p:extLst>
      <p:ext uri="{BB962C8B-B14F-4D97-AF65-F5344CB8AC3E}">
        <p14:creationId xmlns:p14="http://schemas.microsoft.com/office/powerpoint/2010/main" val="1487792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04785F-021F-4E33-89B8-46B226C67381}" type="slidenum">
              <a:rPr lang="en-US" smtClean="0"/>
              <a:t>1</a:t>
            </a:fld>
            <a:endParaRPr lang="en-US"/>
          </a:p>
        </p:txBody>
      </p:sp>
    </p:spTree>
    <p:extLst>
      <p:ext uri="{BB962C8B-B14F-4D97-AF65-F5344CB8AC3E}">
        <p14:creationId xmlns:p14="http://schemas.microsoft.com/office/powerpoint/2010/main" val="48444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04785F-021F-4E33-89B8-46B226C67381}" type="slidenum">
              <a:rPr lang="en-US" smtClean="0"/>
              <a:t>2</a:t>
            </a:fld>
            <a:endParaRPr lang="en-US"/>
          </a:p>
        </p:txBody>
      </p:sp>
    </p:spTree>
    <p:extLst>
      <p:ext uri="{BB962C8B-B14F-4D97-AF65-F5344CB8AC3E}">
        <p14:creationId xmlns:p14="http://schemas.microsoft.com/office/powerpoint/2010/main" val="3266261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04785F-021F-4E33-89B8-46B226C67381}" type="slidenum">
              <a:rPr lang="en-US" smtClean="0"/>
              <a:t>13</a:t>
            </a:fld>
            <a:endParaRPr lang="en-US"/>
          </a:p>
        </p:txBody>
      </p:sp>
    </p:spTree>
    <p:extLst>
      <p:ext uri="{BB962C8B-B14F-4D97-AF65-F5344CB8AC3E}">
        <p14:creationId xmlns:p14="http://schemas.microsoft.com/office/powerpoint/2010/main" val="3231273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04785F-021F-4E33-89B8-46B226C67381}" type="slidenum">
              <a:rPr lang="en-US" smtClean="0"/>
              <a:t>14</a:t>
            </a:fld>
            <a:endParaRPr lang="en-US"/>
          </a:p>
        </p:txBody>
      </p:sp>
    </p:spTree>
    <p:extLst>
      <p:ext uri="{BB962C8B-B14F-4D97-AF65-F5344CB8AC3E}">
        <p14:creationId xmlns:p14="http://schemas.microsoft.com/office/powerpoint/2010/main" val="6877972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B8083A-8309-40BC-8FD1-28D348536E10}" type="datetime1">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CF5F0F9-0D3F-48DB-9C19-62C0E4C69696}" type="slidenum">
              <a:rPr lang="en-US" smtClean="0"/>
              <a:t>‹#›</a:t>
            </a:fld>
            <a:endParaRPr lang="en-US"/>
          </a:p>
        </p:txBody>
      </p:sp>
      <p:pic>
        <p:nvPicPr>
          <p:cNvPr id="8" name="Picture 7"/>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48600" y="171450"/>
            <a:ext cx="1052195" cy="1047750"/>
          </a:xfrm>
          <a:prstGeom prst="rect">
            <a:avLst/>
          </a:prstGeom>
          <a:noFill/>
          <a:ln>
            <a:noFill/>
          </a:ln>
        </p:spPr>
      </p:pic>
      <p:pic>
        <p:nvPicPr>
          <p:cNvPr id="10" name="Picture 0" descr="arm F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04484" y="333096"/>
            <a:ext cx="1523999" cy="72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D:\Uni\Sem\Logo.png"/>
          <p:cNvPicPr>
            <a:picLocks noChangeAspect="1" noChangeArrowheads="1"/>
          </p:cNvPicPr>
          <p:nvPr userDrawn="1"/>
        </p:nvPicPr>
        <p:blipFill>
          <a:blip r:embed="rId4"/>
          <a:srcRect/>
          <a:stretch>
            <a:fillRect/>
          </a:stretch>
        </p:blipFill>
        <p:spPr bwMode="auto">
          <a:xfrm>
            <a:off x="205323" y="171450"/>
            <a:ext cx="1133475" cy="1047750"/>
          </a:xfrm>
          <a:prstGeom prst="rect">
            <a:avLst/>
          </a:prstGeom>
          <a:noFill/>
        </p:spPr>
      </p:pic>
    </p:spTree>
    <p:extLst>
      <p:ext uri="{BB962C8B-B14F-4D97-AF65-F5344CB8AC3E}">
        <p14:creationId xmlns:p14="http://schemas.microsoft.com/office/powerpoint/2010/main" val="1712938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F00BD3-4DDF-4B74-A0A8-17655AE6967C}" type="datetime1">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CF5F0F9-0D3F-48DB-9C19-62C0E4C69696}" type="slidenum">
              <a:rPr lang="en-US" smtClean="0"/>
              <a:t>‹#›</a:t>
            </a:fld>
            <a:endParaRPr lang="en-US"/>
          </a:p>
        </p:txBody>
      </p:sp>
    </p:spTree>
    <p:extLst>
      <p:ext uri="{BB962C8B-B14F-4D97-AF65-F5344CB8AC3E}">
        <p14:creationId xmlns:p14="http://schemas.microsoft.com/office/powerpoint/2010/main" val="498698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9D91DB-8EA1-499C-8E7A-8873ACEF9E24}" type="datetime1">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CF5F0F9-0D3F-48DB-9C19-62C0E4C69696}"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97061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59467FF-1C3E-43DF-B7EC-F16662221BB9}" type="datetime1">
              <a:rPr lang="en-US" smtClean="0"/>
              <a:t>2/1/2015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CF5F0F9-0D3F-48DB-9C19-62C0E4C69696}" type="slidenum">
              <a:rPr lang="en-US" smtClean="0"/>
              <a:t>‹#›</a:t>
            </a:fld>
            <a:endParaRPr lang="en-US"/>
          </a:p>
        </p:txBody>
      </p:sp>
    </p:spTree>
    <p:extLst>
      <p:ext uri="{BB962C8B-B14F-4D97-AF65-F5344CB8AC3E}">
        <p14:creationId xmlns:p14="http://schemas.microsoft.com/office/powerpoint/2010/main" val="296061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57C796C-8413-4DBD-A45F-08E6D9472900}" type="datetime1">
              <a:rPr lang="en-US" smtClean="0"/>
              <a:t>2/1/2015</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CF5F0F9-0D3F-48DB-9C19-62C0E4C69696}"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87617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3FEEE85-9DBE-405E-8B86-C65D9E7A2A21}" type="datetime1">
              <a:rPr lang="en-US" smtClean="0"/>
              <a:t>2/1/2015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CF5F0F9-0D3F-48DB-9C19-62C0E4C69696}" type="slidenum">
              <a:rPr lang="en-US" smtClean="0"/>
              <a:t>‹#›</a:t>
            </a:fld>
            <a:endParaRPr lang="en-US"/>
          </a:p>
        </p:txBody>
      </p:sp>
    </p:spTree>
    <p:extLst>
      <p:ext uri="{BB962C8B-B14F-4D97-AF65-F5344CB8AC3E}">
        <p14:creationId xmlns:p14="http://schemas.microsoft.com/office/powerpoint/2010/main" val="517365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0E4CE8-107C-4641-AF75-1175548F5E28}" type="datetime1">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CF5F0F9-0D3F-48DB-9C19-62C0E4C69696}" type="slidenum">
              <a:rPr lang="en-US" smtClean="0"/>
              <a:t>‹#›</a:t>
            </a:fld>
            <a:endParaRPr lang="en-US"/>
          </a:p>
        </p:txBody>
      </p:sp>
    </p:spTree>
    <p:extLst>
      <p:ext uri="{BB962C8B-B14F-4D97-AF65-F5344CB8AC3E}">
        <p14:creationId xmlns:p14="http://schemas.microsoft.com/office/powerpoint/2010/main" val="1597390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C9D067-FAB8-422B-9908-E315F473B7CC}" type="datetime1">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CF5F0F9-0D3F-48DB-9C19-62C0E4C69696}" type="slidenum">
              <a:rPr lang="en-US" smtClean="0"/>
              <a:t>‹#›</a:t>
            </a:fld>
            <a:endParaRPr lang="en-US"/>
          </a:p>
        </p:txBody>
      </p:sp>
    </p:spTree>
    <p:extLst>
      <p:ext uri="{BB962C8B-B14F-4D97-AF65-F5344CB8AC3E}">
        <p14:creationId xmlns:p14="http://schemas.microsoft.com/office/powerpoint/2010/main" val="3414811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99ADD8-A9D8-41D3-B931-9D85A9FA92C9}" type="datetime1">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lvl1pPr algn="ctr">
              <a:defRPr>
                <a:cs typeface="B Mitra" panose="00000400000000000000" pitchFamily="2" charset="-78"/>
              </a:defRPr>
            </a:lvl1pPr>
          </a:lstStyle>
          <a:p>
            <a:fld id="{DCF5F0F9-0D3F-48DB-9C19-62C0E4C69696}" type="slidenum">
              <a:rPr lang="en-US" smtClean="0"/>
              <a:pPr/>
              <a:t>‹#›</a:t>
            </a:fld>
            <a:endParaRPr lang="en-US" dirty="0"/>
          </a:p>
        </p:txBody>
      </p:sp>
      <p:pic>
        <p:nvPicPr>
          <p:cNvPr id="8" name="Picture 7"/>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17900" y="6346371"/>
            <a:ext cx="506357" cy="504218"/>
          </a:xfrm>
          <a:prstGeom prst="rect">
            <a:avLst/>
          </a:prstGeom>
          <a:noFill/>
          <a:ln>
            <a:noFill/>
          </a:ln>
        </p:spPr>
      </p:pic>
      <p:pic>
        <p:nvPicPr>
          <p:cNvPr id="9" name="Picture 0" descr="arm F1.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5720" y="6424162"/>
            <a:ext cx="733406" cy="34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D:\Uni\Sem\Logo.png"/>
          <p:cNvPicPr>
            <a:picLocks noChangeAspect="1" noChangeArrowheads="1"/>
          </p:cNvPicPr>
          <p:nvPr userDrawn="1"/>
        </p:nvPicPr>
        <p:blipFill>
          <a:blip r:embed="rId4"/>
          <a:srcRect/>
          <a:stretch>
            <a:fillRect/>
          </a:stretch>
        </p:blipFill>
        <p:spPr bwMode="auto">
          <a:xfrm>
            <a:off x="7000308" y="6346371"/>
            <a:ext cx="545472" cy="504218"/>
          </a:xfrm>
          <a:prstGeom prst="rect">
            <a:avLst/>
          </a:prstGeom>
          <a:noFill/>
        </p:spPr>
      </p:pic>
    </p:spTree>
    <p:extLst>
      <p:ext uri="{BB962C8B-B14F-4D97-AF65-F5344CB8AC3E}">
        <p14:creationId xmlns:p14="http://schemas.microsoft.com/office/powerpoint/2010/main" val="18828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E6BA7B-42EE-43F8-AF69-D6375824DB30}" type="datetime1">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CF5F0F9-0D3F-48DB-9C19-62C0E4C69696}" type="slidenum">
              <a:rPr lang="en-US" smtClean="0"/>
              <a:t>‹#›</a:t>
            </a:fld>
            <a:endParaRPr lang="en-US"/>
          </a:p>
        </p:txBody>
      </p:sp>
    </p:spTree>
    <p:extLst>
      <p:ext uri="{BB962C8B-B14F-4D97-AF65-F5344CB8AC3E}">
        <p14:creationId xmlns:p14="http://schemas.microsoft.com/office/powerpoint/2010/main" val="1203324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4071D36-2A6C-4D9D-B240-C79433E52121}" type="datetime1">
              <a:rPr lang="en-US" smtClean="0"/>
              <a:t>2/1/2015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DCF5F0F9-0D3F-48DB-9C19-62C0E4C69696}" type="slidenum">
              <a:rPr lang="en-US" smtClean="0"/>
              <a:t>‹#›</a:t>
            </a:fld>
            <a:endParaRPr lang="en-US"/>
          </a:p>
        </p:txBody>
      </p:sp>
    </p:spTree>
    <p:extLst>
      <p:ext uri="{BB962C8B-B14F-4D97-AF65-F5344CB8AC3E}">
        <p14:creationId xmlns:p14="http://schemas.microsoft.com/office/powerpoint/2010/main" val="3129466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C231D98-6E74-4187-8C31-C3065151FA24}" type="datetime1">
              <a:rPr lang="en-US" smtClean="0"/>
              <a:t>2/1/2015</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CF5F0F9-0D3F-48DB-9C19-62C0E4C69696}" type="slidenum">
              <a:rPr lang="en-US" smtClean="0"/>
              <a:t>‹#›</a:t>
            </a:fld>
            <a:endParaRPr lang="en-US"/>
          </a:p>
        </p:txBody>
      </p:sp>
    </p:spTree>
    <p:extLst>
      <p:ext uri="{BB962C8B-B14F-4D97-AF65-F5344CB8AC3E}">
        <p14:creationId xmlns:p14="http://schemas.microsoft.com/office/powerpoint/2010/main" val="1898649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D23FD7B-7EFF-487A-BEF7-F2E32D6BF87E}" type="datetime1">
              <a:rPr lang="en-US" smtClean="0"/>
              <a:t>2/1/2015</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CF5F0F9-0D3F-48DB-9C19-62C0E4C69696}" type="slidenum">
              <a:rPr lang="en-US" smtClean="0"/>
              <a:t>‹#›</a:t>
            </a:fld>
            <a:endParaRPr lang="en-US"/>
          </a:p>
        </p:txBody>
      </p:sp>
    </p:spTree>
    <p:extLst>
      <p:ext uri="{BB962C8B-B14F-4D97-AF65-F5344CB8AC3E}">
        <p14:creationId xmlns:p14="http://schemas.microsoft.com/office/powerpoint/2010/main" val="18487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A22D1-B3E3-4678-A9FB-5E29EEDB8476}" type="datetime1">
              <a:rPr lang="en-US" smtClean="0"/>
              <a:t>2/1/2015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CF5F0F9-0D3F-48DB-9C19-62C0E4C69696}" type="slidenum">
              <a:rPr lang="en-US" smtClean="0"/>
              <a:t>‹#›</a:t>
            </a:fld>
            <a:endParaRPr lang="en-US"/>
          </a:p>
        </p:txBody>
      </p:sp>
    </p:spTree>
    <p:extLst>
      <p:ext uri="{BB962C8B-B14F-4D97-AF65-F5344CB8AC3E}">
        <p14:creationId xmlns:p14="http://schemas.microsoft.com/office/powerpoint/2010/main" val="3003106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67B25B-2F0A-4099-9EBA-5E963A565AE2}" type="datetime1">
              <a:rPr lang="en-US" smtClean="0"/>
              <a:t>2/1/2015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CF5F0F9-0D3F-48DB-9C19-62C0E4C69696}" type="slidenum">
              <a:rPr lang="en-US" smtClean="0"/>
              <a:t>‹#›</a:t>
            </a:fld>
            <a:endParaRPr lang="en-US"/>
          </a:p>
        </p:txBody>
      </p:sp>
    </p:spTree>
    <p:extLst>
      <p:ext uri="{BB962C8B-B14F-4D97-AF65-F5344CB8AC3E}">
        <p14:creationId xmlns:p14="http://schemas.microsoft.com/office/powerpoint/2010/main" val="2552112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89902A-3569-40CA-BA77-61987C86C1B5}" type="datetime1">
              <a:rPr lang="en-US" smtClean="0"/>
              <a:t>2/1/2015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CF5F0F9-0D3F-48DB-9C19-62C0E4C69696}" type="slidenum">
              <a:rPr lang="en-US" smtClean="0"/>
              <a:t>‹#›</a:t>
            </a:fld>
            <a:endParaRPr lang="en-US"/>
          </a:p>
        </p:txBody>
      </p:sp>
    </p:spTree>
    <p:extLst>
      <p:ext uri="{BB962C8B-B14F-4D97-AF65-F5344CB8AC3E}">
        <p14:creationId xmlns:p14="http://schemas.microsoft.com/office/powerpoint/2010/main" val="707395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l" rtl="1">
              <a:defRPr sz="900">
                <a:solidFill>
                  <a:schemeClr val="tx1">
                    <a:tint val="75000"/>
                  </a:schemeClr>
                </a:solidFill>
                <a:cs typeface="B Mitra" panose="00000400000000000000" pitchFamily="2" charset="-78"/>
              </a:defRPr>
            </a:lvl1pPr>
          </a:lstStyle>
          <a:p>
            <a:fld id="{9F925B90-2FDF-4219-A781-A01BA47AD131}" type="datetime1">
              <a:rPr lang="en-US" smtClean="0"/>
              <a:t>2/1/2015</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r" rtl="1">
              <a:defRPr sz="900">
                <a:solidFill>
                  <a:schemeClr val="tx1">
                    <a:tint val="75000"/>
                  </a:schemeClr>
                </a:solidFill>
                <a:cs typeface="B Mitra" panose="00000400000000000000" pitchFamily="2" charset="-78"/>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l" rtl="1">
              <a:defRPr sz="2000">
                <a:solidFill>
                  <a:srgbClr val="FEFFFF"/>
                </a:solidFill>
                <a:cs typeface="B Mitra" panose="00000400000000000000" pitchFamily="2" charset="-78"/>
              </a:defRPr>
            </a:lvl1pPr>
          </a:lstStyle>
          <a:p>
            <a:fld id="{DCF5F0F9-0D3F-48DB-9C19-62C0E4C69696}" type="slidenum">
              <a:rPr lang="en-US" smtClean="0"/>
              <a:pPr/>
              <a:t>‹#›</a:t>
            </a:fld>
            <a:endParaRPr lang="en-US"/>
          </a:p>
        </p:txBody>
      </p:sp>
    </p:spTree>
    <p:extLst>
      <p:ext uri="{BB962C8B-B14F-4D97-AF65-F5344CB8AC3E}">
        <p14:creationId xmlns:p14="http://schemas.microsoft.com/office/powerpoint/2010/main" val="130680690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ctr" defTabSz="457200" rtl="1" eaLnBrk="1" latinLnBrk="0" hangingPunct="1">
        <a:spcBef>
          <a:spcPct val="0"/>
        </a:spcBef>
        <a:buNone/>
        <a:defRPr sz="3600" kern="1200">
          <a:solidFill>
            <a:schemeClr val="tx1">
              <a:lumMod val="85000"/>
              <a:lumOff val="15000"/>
            </a:schemeClr>
          </a:solidFill>
          <a:latin typeface="+mj-lt"/>
          <a:ea typeface="+mj-ea"/>
          <a:cs typeface="B Mitra" panose="00000400000000000000" pitchFamily="2" charset="-78"/>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B Mitra" panose="00000400000000000000" pitchFamily="2" charset="-78"/>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B Mitra" panose="00000400000000000000" pitchFamily="2" charset="-78"/>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B Mitra" panose="00000400000000000000" pitchFamily="2" charset="-78"/>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B Mitra" panose="00000400000000000000" pitchFamily="2" charset="-78"/>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B Mitra" panose="00000400000000000000" pitchFamily="2" charset="-78"/>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a:bodyPr>
          <a:lstStyle/>
          <a:p>
            <a:pPr algn="just"/>
            <a:r>
              <a:rPr lang="fa-IR" sz="4000" dirty="0" smtClean="0"/>
              <a:t>ارائه مدلی جهت افزودن چرخه کنترلی خودتطبیقی به سامانه های چندعامله</a:t>
            </a:r>
            <a:endParaRPr lang="en-US" sz="4000" dirty="0"/>
          </a:p>
        </p:txBody>
      </p:sp>
      <p:sp>
        <p:nvSpPr>
          <p:cNvPr id="3" name="Subtitle 2"/>
          <p:cNvSpPr>
            <a:spLocks noGrp="1"/>
          </p:cNvSpPr>
          <p:nvPr>
            <p:ph type="subTitle" idx="1"/>
          </p:nvPr>
        </p:nvSpPr>
        <p:spPr/>
        <p:txBody>
          <a:bodyPr>
            <a:normAutofit lnSpcReduction="10000"/>
          </a:bodyPr>
          <a:lstStyle/>
          <a:p>
            <a:r>
              <a:rPr lang="fa-IR" dirty="0" smtClean="0"/>
              <a:t>ارائه دهنده: امین رحمان زاده</a:t>
            </a:r>
          </a:p>
          <a:p>
            <a:r>
              <a:rPr lang="fa-IR" dirty="0" smtClean="0"/>
              <a:t>استاد راهنما: دکتر اسلام ناظمی</a:t>
            </a:r>
            <a:endParaRPr lang="en-US" dirty="0" smtClean="0"/>
          </a:p>
          <a:p>
            <a:r>
              <a:rPr lang="fa-IR" dirty="0" smtClean="0"/>
              <a:t>14 بهمن ماه 1393</a:t>
            </a:r>
            <a:endParaRPr lang="en-US" dirty="0"/>
          </a:p>
        </p:txBody>
      </p:sp>
      <p:sp>
        <p:nvSpPr>
          <p:cNvPr id="4" name="TextBox 3"/>
          <p:cNvSpPr txBox="1"/>
          <p:nvPr/>
        </p:nvSpPr>
        <p:spPr>
          <a:xfrm>
            <a:off x="1942416" y="2123956"/>
            <a:ext cx="6600451" cy="369332"/>
          </a:xfrm>
          <a:prstGeom prst="rect">
            <a:avLst/>
          </a:prstGeom>
          <a:noFill/>
        </p:spPr>
        <p:txBody>
          <a:bodyPr wrap="square" rtlCol="0">
            <a:spAutoFit/>
          </a:bodyPr>
          <a:lstStyle/>
          <a:p>
            <a:pPr algn="r" rtl="1"/>
            <a:r>
              <a:rPr lang="fa-IR" dirty="0" smtClean="0">
                <a:cs typeface="B Mitra" panose="00000400000000000000" pitchFamily="2" charset="-78"/>
              </a:rPr>
              <a:t>پایان نامه کارشناسی ارشد رشته مهندسی فناوری اطلاعات گرایش معماری سازمانی با موضوع:</a:t>
            </a:r>
            <a:endParaRPr lang="en-US" dirty="0">
              <a:cs typeface="B Mitra" panose="00000400000000000000" pitchFamily="2" charset="-78"/>
            </a:endParaRPr>
          </a:p>
        </p:txBody>
      </p:sp>
    </p:spTree>
    <p:extLst>
      <p:ext uri="{BB962C8B-B14F-4D97-AF65-F5344CB8AC3E}">
        <p14:creationId xmlns:p14="http://schemas.microsoft.com/office/powerpoint/2010/main" val="2272435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b="1" dirty="0"/>
              <a:t>یک مدل سازمانی برای سامانه‌های هوشمند خودمختار توزیع شده</a:t>
            </a:r>
          </a:p>
        </p:txBody>
      </p:sp>
      <p:sp>
        <p:nvSpPr>
          <p:cNvPr id="3" name="Content Placeholder 2"/>
          <p:cNvSpPr>
            <a:spLocks noGrp="1"/>
          </p:cNvSpPr>
          <p:nvPr>
            <p:ph idx="1"/>
          </p:nvPr>
        </p:nvSpPr>
        <p:spPr/>
        <p:txBody>
          <a:bodyPr/>
          <a:lstStyle/>
          <a:p>
            <a:r>
              <a:rPr lang="fa-IR" b="1" dirty="0"/>
              <a:t>یعقوبی رفیع و همکاران </a:t>
            </a:r>
            <a:endParaRPr lang="en-US" b="1" dirty="0" smtClean="0"/>
          </a:p>
          <a:p>
            <a:r>
              <a:rPr lang="fa-IR" b="1" dirty="0" smtClean="0"/>
              <a:t>در </a:t>
            </a:r>
            <a:r>
              <a:rPr lang="fa-IR" b="1" dirty="0"/>
              <a:t>این مدل، عامل‌ها علاوه بر نقش‌های عادی خود، نقش‌هایی را هم برای فراهم آوری خود‌مختاری در سامانه بر عهده </a:t>
            </a:r>
            <a:r>
              <a:rPr lang="fa-IR" b="1" dirty="0" smtClean="0"/>
              <a:t>می‌گیرند.</a:t>
            </a:r>
          </a:p>
          <a:p>
            <a:r>
              <a:rPr lang="fa-IR" b="1" dirty="0"/>
              <a:t>سازمان‌های خودمختار (سمت راست</a:t>
            </a:r>
            <a:r>
              <a:rPr lang="fa-IR" b="1" dirty="0" smtClean="0"/>
              <a:t>)</a:t>
            </a:r>
            <a:r>
              <a:rPr lang="en-US" b="1" dirty="0" smtClean="0"/>
              <a:t/>
            </a:r>
            <a:br>
              <a:rPr lang="en-US" b="1" dirty="0" smtClean="0"/>
            </a:br>
            <a:r>
              <a:rPr lang="fa-IR" b="1" dirty="0" smtClean="0"/>
              <a:t>در </a:t>
            </a:r>
            <a:r>
              <a:rPr lang="fa-IR" b="1" dirty="0"/>
              <a:t>مدل مسؤل نگهداری از </a:t>
            </a:r>
            <a:r>
              <a:rPr lang="fa-IR" b="1" dirty="0" smtClean="0"/>
              <a:t>سازمان‌های</a:t>
            </a:r>
            <a:r>
              <a:rPr lang="en-US" b="1" dirty="0" smtClean="0"/>
              <a:t/>
            </a:r>
            <a:br>
              <a:rPr lang="en-US" b="1" dirty="0" smtClean="0"/>
            </a:br>
            <a:r>
              <a:rPr lang="fa-IR" b="1" dirty="0" smtClean="0"/>
              <a:t>واقعی </a:t>
            </a:r>
            <a:r>
              <a:rPr lang="fa-IR" b="1" dirty="0"/>
              <a:t>(سمت چپ) در زمان تغییر </a:t>
            </a:r>
            <a:r>
              <a:rPr lang="en-US" b="1" dirty="0" smtClean="0"/>
              <a:t/>
            </a:r>
            <a:br>
              <a:rPr lang="en-US" b="1" dirty="0" smtClean="0"/>
            </a:br>
            <a:r>
              <a:rPr lang="fa-IR" b="1" dirty="0" smtClean="0"/>
              <a:t>محیطی هستند.</a:t>
            </a:r>
          </a:p>
          <a:p>
            <a:r>
              <a:rPr lang="fa-IR" b="1" dirty="0"/>
              <a:t>هدف سازمان‌های خودمختار غلبه </a:t>
            </a:r>
            <a:r>
              <a:rPr lang="fa-IR" b="1" dirty="0" smtClean="0"/>
              <a:t>بر</a:t>
            </a:r>
            <a:br>
              <a:rPr lang="fa-IR" b="1" dirty="0" smtClean="0"/>
            </a:br>
            <a:r>
              <a:rPr lang="fa-IR" b="1" dirty="0" smtClean="0"/>
              <a:t> تغییراتی </a:t>
            </a:r>
            <a:r>
              <a:rPr lang="fa-IR" b="1" dirty="0"/>
              <a:t>است که نیازمند التیام</a:t>
            </a:r>
            <a:r>
              <a:rPr lang="fa-IR" b="1" dirty="0" smtClean="0"/>
              <a:t>،</a:t>
            </a:r>
            <a:br>
              <a:rPr lang="fa-IR" b="1" dirty="0" smtClean="0"/>
            </a:br>
            <a:r>
              <a:rPr lang="fa-IR" b="1" dirty="0" smtClean="0"/>
              <a:t> </a:t>
            </a:r>
            <a:r>
              <a:rPr lang="fa-IR" b="1" dirty="0"/>
              <a:t>بهینه‌سازی و غیره </a:t>
            </a:r>
            <a:r>
              <a:rPr lang="fa-IR" b="1" dirty="0" smtClean="0"/>
              <a:t>هستند.</a:t>
            </a:r>
            <a:endParaRPr lang="en-US" b="1" dirty="0"/>
          </a:p>
          <a:p>
            <a:endParaRPr lang="en-US" dirty="0"/>
          </a:p>
        </p:txBody>
      </p:sp>
      <p:sp>
        <p:nvSpPr>
          <p:cNvPr id="4" name="Slide Number Placeholder 3"/>
          <p:cNvSpPr>
            <a:spLocks noGrp="1"/>
          </p:cNvSpPr>
          <p:nvPr>
            <p:ph type="sldNum" sz="quarter" idx="12"/>
          </p:nvPr>
        </p:nvSpPr>
        <p:spPr/>
        <p:txBody>
          <a:bodyPr/>
          <a:lstStyle/>
          <a:p>
            <a:fld id="{DCF5F0F9-0D3F-48DB-9C19-62C0E4C69696}" type="slidenum">
              <a:rPr lang="en-US" smtClean="0"/>
              <a:pPr/>
              <a:t>10</a:t>
            </a:fld>
            <a:endParaRPr lang="en-US" dirty="0"/>
          </a:p>
        </p:txBody>
      </p:sp>
      <p:sp>
        <p:nvSpPr>
          <p:cNvPr id="5" name="Pentagon 4"/>
          <p:cNvSpPr/>
          <p:nvPr/>
        </p:nvSpPr>
        <p:spPr>
          <a:xfrm>
            <a:off x="19762" y="1381450"/>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798" y="1544883"/>
            <a:ext cx="1481560" cy="369332"/>
          </a:xfrm>
          <a:prstGeom prst="rect">
            <a:avLst/>
          </a:prstGeom>
          <a:noFill/>
        </p:spPr>
        <p:txBody>
          <a:bodyPr wrap="square" rtlCol="0">
            <a:spAutoFit/>
          </a:bodyPr>
          <a:lstStyle/>
          <a:p>
            <a:pPr algn="ctr" rtl="1"/>
            <a:r>
              <a:rPr lang="fa-IR" dirty="0" smtClean="0">
                <a:solidFill>
                  <a:schemeClr val="bg1"/>
                </a:solidFill>
              </a:rPr>
              <a:t>مقدمه</a:t>
            </a:r>
            <a:endParaRPr lang="en-US" dirty="0">
              <a:solidFill>
                <a:schemeClr val="bg1"/>
              </a:solidFill>
            </a:endParaRPr>
          </a:p>
        </p:txBody>
      </p:sp>
      <p:sp>
        <p:nvSpPr>
          <p:cNvPr id="7" name="Pentagon 6"/>
          <p:cNvSpPr/>
          <p:nvPr/>
        </p:nvSpPr>
        <p:spPr>
          <a:xfrm>
            <a:off x="8186" y="4263208"/>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p:cNvSpPr/>
          <p:nvPr/>
        </p:nvSpPr>
        <p:spPr>
          <a:xfrm>
            <a:off x="8186" y="6187012"/>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p:cNvSpPr/>
          <p:nvPr/>
        </p:nvSpPr>
        <p:spPr>
          <a:xfrm>
            <a:off x="-3390" y="5225979"/>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a:off x="19762" y="3305254"/>
            <a:ext cx="1922653" cy="636263"/>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Pentagon 10"/>
          <p:cNvSpPr/>
          <p:nvPr/>
        </p:nvSpPr>
        <p:spPr>
          <a:xfrm>
            <a:off x="8186" y="2344221"/>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86" y="2406963"/>
            <a:ext cx="1481560" cy="523220"/>
          </a:xfrm>
          <a:prstGeom prst="rect">
            <a:avLst/>
          </a:prstGeom>
          <a:noFill/>
        </p:spPr>
        <p:txBody>
          <a:bodyPr wrap="square" rtlCol="0">
            <a:spAutoFit/>
          </a:bodyPr>
          <a:lstStyle/>
          <a:p>
            <a:pPr algn="ctr" rtl="1"/>
            <a:r>
              <a:rPr lang="fa-IR" sz="1400" dirty="0" smtClean="0">
                <a:solidFill>
                  <a:schemeClr val="bg1"/>
                </a:solidFill>
              </a:rPr>
              <a:t>مفاهیم اساسی و ادبیات موضوع</a:t>
            </a:r>
            <a:endParaRPr lang="en-US" sz="1400" dirty="0">
              <a:solidFill>
                <a:schemeClr val="bg1"/>
              </a:solidFill>
            </a:endParaRPr>
          </a:p>
        </p:txBody>
      </p:sp>
      <p:sp>
        <p:nvSpPr>
          <p:cNvPr id="13" name="TextBox 12"/>
          <p:cNvSpPr txBox="1"/>
          <p:nvPr/>
        </p:nvSpPr>
        <p:spPr>
          <a:xfrm>
            <a:off x="19762" y="3427144"/>
            <a:ext cx="1481560" cy="369332"/>
          </a:xfrm>
          <a:prstGeom prst="rect">
            <a:avLst/>
          </a:prstGeom>
          <a:noFill/>
        </p:spPr>
        <p:txBody>
          <a:bodyPr wrap="square" rtlCol="0">
            <a:spAutoFit/>
          </a:bodyPr>
          <a:lstStyle/>
          <a:p>
            <a:pPr algn="ctr" rtl="1"/>
            <a:r>
              <a:rPr lang="fa-IR" dirty="0" smtClean="0">
                <a:solidFill>
                  <a:schemeClr val="bg1"/>
                </a:solidFill>
              </a:rPr>
              <a:t>کارهای مرتبط</a:t>
            </a:r>
            <a:endParaRPr lang="en-US" dirty="0">
              <a:solidFill>
                <a:schemeClr val="bg1"/>
              </a:solidFill>
            </a:endParaRPr>
          </a:p>
        </p:txBody>
      </p:sp>
      <p:sp>
        <p:nvSpPr>
          <p:cNvPr id="14" name="TextBox 13"/>
          <p:cNvSpPr txBox="1"/>
          <p:nvPr/>
        </p:nvSpPr>
        <p:spPr>
          <a:xfrm>
            <a:off x="8186" y="4412600"/>
            <a:ext cx="1481560" cy="338554"/>
          </a:xfrm>
          <a:prstGeom prst="rect">
            <a:avLst/>
          </a:prstGeom>
          <a:noFill/>
        </p:spPr>
        <p:txBody>
          <a:bodyPr wrap="square" rtlCol="0">
            <a:spAutoFit/>
          </a:bodyPr>
          <a:lstStyle/>
          <a:p>
            <a:pPr algn="ctr" rtl="1"/>
            <a:r>
              <a:rPr lang="fa-IR" sz="1600" dirty="0" smtClean="0">
                <a:solidFill>
                  <a:schemeClr val="bg1"/>
                </a:solidFill>
              </a:rPr>
              <a:t>مدل پیشنهادی</a:t>
            </a:r>
            <a:endParaRPr lang="en-US" sz="1600" dirty="0">
              <a:solidFill>
                <a:schemeClr val="bg1"/>
              </a:solidFill>
            </a:endParaRPr>
          </a:p>
        </p:txBody>
      </p:sp>
      <p:sp>
        <p:nvSpPr>
          <p:cNvPr id="15" name="TextBox 14"/>
          <p:cNvSpPr txBox="1"/>
          <p:nvPr/>
        </p:nvSpPr>
        <p:spPr>
          <a:xfrm>
            <a:off x="8187" y="5386481"/>
            <a:ext cx="1481560" cy="307777"/>
          </a:xfrm>
          <a:prstGeom prst="rect">
            <a:avLst/>
          </a:prstGeom>
          <a:noFill/>
        </p:spPr>
        <p:txBody>
          <a:bodyPr wrap="square" rtlCol="0">
            <a:spAutoFit/>
          </a:bodyPr>
          <a:lstStyle/>
          <a:p>
            <a:pPr algn="ctr" rtl="1"/>
            <a:r>
              <a:rPr lang="fa-IR" sz="1400" dirty="0" smtClean="0">
                <a:solidFill>
                  <a:schemeClr val="bg1"/>
                </a:solidFill>
              </a:rPr>
              <a:t>ارزیابی و مقایسه</a:t>
            </a:r>
            <a:endParaRPr lang="en-US" sz="1400" dirty="0">
              <a:solidFill>
                <a:schemeClr val="bg1"/>
              </a:solidFill>
            </a:endParaRPr>
          </a:p>
        </p:txBody>
      </p:sp>
      <p:sp>
        <p:nvSpPr>
          <p:cNvPr id="16" name="TextBox 15"/>
          <p:cNvSpPr txBox="1"/>
          <p:nvPr/>
        </p:nvSpPr>
        <p:spPr>
          <a:xfrm>
            <a:off x="19762" y="6379564"/>
            <a:ext cx="1481560" cy="276999"/>
          </a:xfrm>
          <a:prstGeom prst="rect">
            <a:avLst/>
          </a:prstGeom>
          <a:noFill/>
        </p:spPr>
        <p:txBody>
          <a:bodyPr wrap="square" rtlCol="0">
            <a:spAutoFit/>
          </a:bodyPr>
          <a:lstStyle/>
          <a:p>
            <a:pPr algn="ctr" rtl="1"/>
            <a:r>
              <a:rPr lang="fa-IR" sz="1200" dirty="0" smtClean="0">
                <a:solidFill>
                  <a:schemeClr val="bg1"/>
                </a:solidFill>
              </a:rPr>
              <a:t>خلاصه و نتیجه گیری</a:t>
            </a:r>
            <a:endParaRPr lang="en-US" sz="1200" dirty="0">
              <a:solidFill>
                <a:schemeClr val="bg1"/>
              </a:solidFill>
            </a:endParaRPr>
          </a:p>
        </p:txBody>
      </p:sp>
      <p:pic>
        <p:nvPicPr>
          <p:cNvPr id="18" name="Picture 17"/>
          <p:cNvPicPr/>
          <p:nvPr/>
        </p:nvPicPr>
        <p:blipFill>
          <a:blip r:embed="rId2" cstate="print"/>
          <a:srcRect/>
          <a:stretch>
            <a:fillRect/>
          </a:stretch>
        </p:blipFill>
        <p:spPr bwMode="auto">
          <a:xfrm>
            <a:off x="2069927" y="3385387"/>
            <a:ext cx="3590281" cy="30281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771123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1" end="1"/>
                                            </p:txEl>
                                          </p:spTgt>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2" end="2"/>
                                            </p:txEl>
                                          </p:spTgt>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3" dur="500"/>
                                        <p:tgtEl>
                                          <p:spTgt spid="3">
                                            <p:txEl>
                                              <p:pRg st="3" end="3"/>
                                            </p:txEl>
                                          </p:spTgt>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t>سازمان‌های خودسازمان‌ده</a:t>
            </a:r>
            <a:endParaRPr lang="en-US" b="1" dirty="0"/>
          </a:p>
        </p:txBody>
      </p:sp>
      <p:sp>
        <p:nvSpPr>
          <p:cNvPr id="3" name="Content Placeholder 2"/>
          <p:cNvSpPr>
            <a:spLocks noGrp="1"/>
          </p:cNvSpPr>
          <p:nvPr>
            <p:ph idx="1"/>
          </p:nvPr>
        </p:nvSpPr>
        <p:spPr/>
        <p:txBody>
          <a:bodyPr/>
          <a:lstStyle/>
          <a:p>
            <a:r>
              <a:rPr lang="fa-IR" b="1" dirty="0"/>
              <a:t>کوتا و همکاران </a:t>
            </a:r>
            <a:endParaRPr lang="en-US" b="1" dirty="0" smtClean="0"/>
          </a:p>
          <a:p>
            <a:r>
              <a:rPr lang="fa-IR" b="1" dirty="0" smtClean="0"/>
              <a:t>روش </a:t>
            </a:r>
            <a:r>
              <a:rPr lang="fa-IR" b="1" dirty="0"/>
              <a:t>ارائه شده در این مقاله کمک </a:t>
            </a:r>
            <a:r>
              <a:rPr lang="fa-IR" b="1" dirty="0" smtClean="0"/>
              <a:t>می‌کند عامل‌ها ساختار روابط خود </a:t>
            </a:r>
            <a:r>
              <a:rPr lang="fa-IR" b="1" dirty="0"/>
              <a:t>را تغییر دهند تا به تخصیص بهتری از وظایف دست‌ </a:t>
            </a:r>
            <a:r>
              <a:rPr lang="fa-IR" b="1" dirty="0" smtClean="0"/>
              <a:t>یابند.</a:t>
            </a:r>
          </a:p>
          <a:p>
            <a:r>
              <a:rPr lang="fa-IR" b="1" dirty="0"/>
              <a:t>روش در این‌جا، یک فرآیند پیوسته و متمرکز است که تمام عامل‌ها در آن قرار دارند تا تصمیم‌ بگیرند چه زمانی و چگونه روابط خود را </a:t>
            </a:r>
            <a:r>
              <a:rPr lang="fa-IR" b="1" dirty="0" smtClean="0"/>
              <a:t/>
            </a:r>
            <a:br>
              <a:rPr lang="fa-IR" b="1" dirty="0" smtClean="0"/>
            </a:br>
            <a:r>
              <a:rPr lang="fa-IR" b="1" dirty="0" smtClean="0"/>
              <a:t>تطبیق </a:t>
            </a:r>
            <a:r>
              <a:rPr lang="fa-IR" b="1" dirty="0"/>
              <a:t>دهند، آن هم فقط بر </a:t>
            </a:r>
            <a:r>
              <a:rPr lang="fa-IR" b="1" dirty="0" smtClean="0"/>
              <a:t/>
            </a:r>
            <a:br>
              <a:rPr lang="fa-IR" b="1" dirty="0" smtClean="0"/>
            </a:br>
            <a:r>
              <a:rPr lang="fa-IR" b="1" dirty="0" smtClean="0"/>
              <a:t>اساس </a:t>
            </a:r>
            <a:r>
              <a:rPr lang="fa-IR" b="1" dirty="0"/>
              <a:t>اطلاعات در دسترس </a:t>
            </a:r>
            <a:r>
              <a:rPr lang="fa-IR" b="1" dirty="0" smtClean="0"/>
              <a:t>محلی.</a:t>
            </a:r>
          </a:p>
          <a:p>
            <a:r>
              <a:rPr lang="fa-IR" b="1" dirty="0"/>
              <a:t>مدل‌سازی سازمان شامل </a:t>
            </a:r>
            <a:r>
              <a:rPr lang="fa-IR" b="1" dirty="0" smtClean="0"/>
              <a:t>مدل‌سازی</a:t>
            </a:r>
            <a:br>
              <a:rPr lang="fa-IR" b="1" dirty="0" smtClean="0"/>
            </a:br>
            <a:r>
              <a:rPr lang="fa-IR" b="1" dirty="0" smtClean="0"/>
              <a:t> </a:t>
            </a:r>
            <a:r>
              <a:rPr lang="fa-IR" b="1" dirty="0"/>
              <a:t>عامل‌هایی که سازمان را شکل </a:t>
            </a:r>
            <a:r>
              <a:rPr lang="fa-IR" b="1" dirty="0" smtClean="0"/>
              <a:t/>
            </a:r>
            <a:br>
              <a:rPr lang="fa-IR" b="1" dirty="0" smtClean="0"/>
            </a:br>
            <a:r>
              <a:rPr lang="fa-IR" b="1" dirty="0" smtClean="0"/>
              <a:t>می‌دهند</a:t>
            </a:r>
            <a:r>
              <a:rPr lang="fa-IR" b="1" dirty="0"/>
              <a:t>، ویژگی‌های سازمان و </a:t>
            </a:r>
            <a:r>
              <a:rPr lang="fa-IR" b="1" dirty="0" smtClean="0"/>
              <a:t/>
            </a:r>
            <a:br>
              <a:rPr lang="fa-IR" b="1" dirty="0" smtClean="0"/>
            </a:br>
            <a:r>
              <a:rPr lang="fa-IR" b="1" dirty="0" smtClean="0"/>
              <a:t>محیط </a:t>
            </a:r>
            <a:r>
              <a:rPr lang="fa-IR" b="1" dirty="0"/>
              <a:t>وظایف </a:t>
            </a:r>
            <a:r>
              <a:rPr lang="fa-IR" b="1" dirty="0" smtClean="0"/>
              <a:t>است</a:t>
            </a:r>
            <a:endParaRPr lang="en-US" b="1" dirty="0"/>
          </a:p>
        </p:txBody>
      </p:sp>
      <p:sp>
        <p:nvSpPr>
          <p:cNvPr id="4" name="Slide Number Placeholder 3"/>
          <p:cNvSpPr>
            <a:spLocks noGrp="1"/>
          </p:cNvSpPr>
          <p:nvPr>
            <p:ph type="sldNum" sz="quarter" idx="12"/>
          </p:nvPr>
        </p:nvSpPr>
        <p:spPr/>
        <p:txBody>
          <a:bodyPr/>
          <a:lstStyle/>
          <a:p>
            <a:fld id="{DCF5F0F9-0D3F-48DB-9C19-62C0E4C69696}" type="slidenum">
              <a:rPr lang="en-US" smtClean="0"/>
              <a:pPr/>
              <a:t>11</a:t>
            </a:fld>
            <a:endParaRPr lang="en-US" dirty="0"/>
          </a:p>
        </p:txBody>
      </p:sp>
      <p:sp>
        <p:nvSpPr>
          <p:cNvPr id="5" name="Pentagon 4"/>
          <p:cNvSpPr/>
          <p:nvPr/>
        </p:nvSpPr>
        <p:spPr>
          <a:xfrm>
            <a:off x="19762" y="1381450"/>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798" y="1544883"/>
            <a:ext cx="1481560" cy="369332"/>
          </a:xfrm>
          <a:prstGeom prst="rect">
            <a:avLst/>
          </a:prstGeom>
          <a:noFill/>
        </p:spPr>
        <p:txBody>
          <a:bodyPr wrap="square" rtlCol="0">
            <a:spAutoFit/>
          </a:bodyPr>
          <a:lstStyle/>
          <a:p>
            <a:pPr algn="ctr" rtl="1"/>
            <a:r>
              <a:rPr lang="fa-IR" dirty="0" smtClean="0">
                <a:solidFill>
                  <a:schemeClr val="bg1"/>
                </a:solidFill>
              </a:rPr>
              <a:t>مقدمه</a:t>
            </a:r>
            <a:endParaRPr lang="en-US" dirty="0">
              <a:solidFill>
                <a:schemeClr val="bg1"/>
              </a:solidFill>
            </a:endParaRPr>
          </a:p>
        </p:txBody>
      </p:sp>
      <p:sp>
        <p:nvSpPr>
          <p:cNvPr id="7" name="Pentagon 6"/>
          <p:cNvSpPr/>
          <p:nvPr/>
        </p:nvSpPr>
        <p:spPr>
          <a:xfrm>
            <a:off x="8186" y="4263208"/>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p:cNvSpPr/>
          <p:nvPr/>
        </p:nvSpPr>
        <p:spPr>
          <a:xfrm>
            <a:off x="8186" y="6187012"/>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p:cNvSpPr/>
          <p:nvPr/>
        </p:nvSpPr>
        <p:spPr>
          <a:xfrm>
            <a:off x="-3390" y="5225979"/>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a:off x="19762" y="3305254"/>
            <a:ext cx="1922653" cy="636263"/>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Pentagon 10"/>
          <p:cNvSpPr/>
          <p:nvPr/>
        </p:nvSpPr>
        <p:spPr>
          <a:xfrm>
            <a:off x="8186" y="2344221"/>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86" y="2406963"/>
            <a:ext cx="1481560" cy="523220"/>
          </a:xfrm>
          <a:prstGeom prst="rect">
            <a:avLst/>
          </a:prstGeom>
          <a:noFill/>
        </p:spPr>
        <p:txBody>
          <a:bodyPr wrap="square" rtlCol="0">
            <a:spAutoFit/>
          </a:bodyPr>
          <a:lstStyle/>
          <a:p>
            <a:pPr algn="ctr" rtl="1"/>
            <a:r>
              <a:rPr lang="fa-IR" sz="1400" dirty="0" smtClean="0">
                <a:solidFill>
                  <a:schemeClr val="bg1"/>
                </a:solidFill>
              </a:rPr>
              <a:t>مفاهیم اساسی و ادبیات موضوع</a:t>
            </a:r>
            <a:endParaRPr lang="en-US" sz="1400" dirty="0">
              <a:solidFill>
                <a:schemeClr val="bg1"/>
              </a:solidFill>
            </a:endParaRPr>
          </a:p>
        </p:txBody>
      </p:sp>
      <p:sp>
        <p:nvSpPr>
          <p:cNvPr id="13" name="TextBox 12"/>
          <p:cNvSpPr txBox="1"/>
          <p:nvPr/>
        </p:nvSpPr>
        <p:spPr>
          <a:xfrm>
            <a:off x="19762" y="3427144"/>
            <a:ext cx="1481560" cy="369332"/>
          </a:xfrm>
          <a:prstGeom prst="rect">
            <a:avLst/>
          </a:prstGeom>
          <a:noFill/>
        </p:spPr>
        <p:txBody>
          <a:bodyPr wrap="square" rtlCol="0">
            <a:spAutoFit/>
          </a:bodyPr>
          <a:lstStyle/>
          <a:p>
            <a:pPr algn="ctr" rtl="1"/>
            <a:r>
              <a:rPr lang="fa-IR" dirty="0" smtClean="0">
                <a:solidFill>
                  <a:schemeClr val="bg1"/>
                </a:solidFill>
              </a:rPr>
              <a:t>کارهای مرتبط</a:t>
            </a:r>
            <a:endParaRPr lang="en-US" dirty="0">
              <a:solidFill>
                <a:schemeClr val="bg1"/>
              </a:solidFill>
            </a:endParaRPr>
          </a:p>
        </p:txBody>
      </p:sp>
      <p:sp>
        <p:nvSpPr>
          <p:cNvPr id="14" name="TextBox 13"/>
          <p:cNvSpPr txBox="1"/>
          <p:nvPr/>
        </p:nvSpPr>
        <p:spPr>
          <a:xfrm>
            <a:off x="8186" y="4412600"/>
            <a:ext cx="1481560" cy="338554"/>
          </a:xfrm>
          <a:prstGeom prst="rect">
            <a:avLst/>
          </a:prstGeom>
          <a:noFill/>
        </p:spPr>
        <p:txBody>
          <a:bodyPr wrap="square" rtlCol="0">
            <a:spAutoFit/>
          </a:bodyPr>
          <a:lstStyle/>
          <a:p>
            <a:pPr algn="ctr" rtl="1"/>
            <a:r>
              <a:rPr lang="fa-IR" sz="1600" dirty="0" smtClean="0">
                <a:solidFill>
                  <a:schemeClr val="bg1"/>
                </a:solidFill>
              </a:rPr>
              <a:t>مدل پیشنهادی</a:t>
            </a:r>
            <a:endParaRPr lang="en-US" sz="1600" dirty="0">
              <a:solidFill>
                <a:schemeClr val="bg1"/>
              </a:solidFill>
            </a:endParaRPr>
          </a:p>
        </p:txBody>
      </p:sp>
      <p:sp>
        <p:nvSpPr>
          <p:cNvPr id="15" name="TextBox 14"/>
          <p:cNvSpPr txBox="1"/>
          <p:nvPr/>
        </p:nvSpPr>
        <p:spPr>
          <a:xfrm>
            <a:off x="8187" y="5386481"/>
            <a:ext cx="1481560" cy="307777"/>
          </a:xfrm>
          <a:prstGeom prst="rect">
            <a:avLst/>
          </a:prstGeom>
          <a:noFill/>
        </p:spPr>
        <p:txBody>
          <a:bodyPr wrap="square" rtlCol="0">
            <a:spAutoFit/>
          </a:bodyPr>
          <a:lstStyle/>
          <a:p>
            <a:pPr algn="ctr" rtl="1"/>
            <a:r>
              <a:rPr lang="fa-IR" sz="1400" dirty="0" smtClean="0">
                <a:solidFill>
                  <a:schemeClr val="bg1"/>
                </a:solidFill>
              </a:rPr>
              <a:t>ارزیابی و مقایسه</a:t>
            </a:r>
            <a:endParaRPr lang="en-US" sz="1400" dirty="0">
              <a:solidFill>
                <a:schemeClr val="bg1"/>
              </a:solidFill>
            </a:endParaRPr>
          </a:p>
        </p:txBody>
      </p:sp>
      <p:sp>
        <p:nvSpPr>
          <p:cNvPr id="16" name="TextBox 15"/>
          <p:cNvSpPr txBox="1"/>
          <p:nvPr/>
        </p:nvSpPr>
        <p:spPr>
          <a:xfrm>
            <a:off x="19762" y="6379564"/>
            <a:ext cx="1481560" cy="276999"/>
          </a:xfrm>
          <a:prstGeom prst="rect">
            <a:avLst/>
          </a:prstGeom>
          <a:noFill/>
        </p:spPr>
        <p:txBody>
          <a:bodyPr wrap="square" rtlCol="0">
            <a:spAutoFit/>
          </a:bodyPr>
          <a:lstStyle/>
          <a:p>
            <a:pPr algn="ctr" rtl="1"/>
            <a:r>
              <a:rPr lang="fa-IR" sz="1200" dirty="0" smtClean="0">
                <a:solidFill>
                  <a:schemeClr val="bg1"/>
                </a:solidFill>
              </a:rPr>
              <a:t>خلاصه و نتیجه گیری</a:t>
            </a:r>
            <a:endParaRPr lang="en-US" sz="1200" dirty="0">
              <a:solidFill>
                <a:schemeClr val="bg1"/>
              </a:solidFill>
            </a:endParaRPr>
          </a:p>
        </p:txBody>
      </p:sp>
      <p:pic>
        <p:nvPicPr>
          <p:cNvPr id="17" name="Picture 16"/>
          <p:cNvPicPr/>
          <p:nvPr/>
        </p:nvPicPr>
        <p:blipFill>
          <a:blip r:embed="rId2" cstate="print"/>
          <a:srcRect/>
          <a:stretch>
            <a:fillRect/>
          </a:stretch>
        </p:blipFill>
        <p:spPr bwMode="auto">
          <a:xfrm>
            <a:off x="2047837" y="3576923"/>
            <a:ext cx="3635329" cy="22390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142274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1" end="1"/>
                                            </p:txEl>
                                          </p:spTgt>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2" end="2"/>
                                            </p:txEl>
                                          </p:spTgt>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3" dur="500"/>
                                        <p:tgtEl>
                                          <p:spTgt spid="3">
                                            <p:txEl>
                                              <p:pRg st="3" end="3"/>
                                            </p:txEl>
                                          </p:spTgt>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t>میان‌افزار </a:t>
            </a:r>
            <a:r>
              <a:rPr lang="en-US" b="1" dirty="0"/>
              <a:t>MACODO</a:t>
            </a:r>
            <a:endParaRPr lang="fa-IR" b="1" dirty="0"/>
          </a:p>
        </p:txBody>
      </p:sp>
      <p:sp>
        <p:nvSpPr>
          <p:cNvPr id="3" name="Content Placeholder 2"/>
          <p:cNvSpPr>
            <a:spLocks noGrp="1"/>
          </p:cNvSpPr>
          <p:nvPr>
            <p:ph idx="1"/>
          </p:nvPr>
        </p:nvSpPr>
        <p:spPr/>
        <p:txBody>
          <a:bodyPr/>
          <a:lstStyle/>
          <a:p>
            <a:r>
              <a:rPr lang="fa-IR" b="1" dirty="0"/>
              <a:t>وینز و همکاران </a:t>
            </a:r>
            <a:endParaRPr lang="en-US" b="1" dirty="0" smtClean="0"/>
          </a:p>
          <a:p>
            <a:r>
              <a:rPr lang="fa-IR" b="1" dirty="0" smtClean="0"/>
              <a:t>به عنوان یک میان‌افزار برای کمک به طراحی سازمان‌گرای سامانه‌های چند‌عامله در محیط‌های زمینه‌محور ارائه شده است</a:t>
            </a:r>
            <a:r>
              <a:rPr lang="fa-IR" b="1" dirty="0" smtClean="0"/>
              <a:t>.</a:t>
            </a:r>
            <a:endParaRPr lang="en-US" sz="1500" b="1" dirty="0" smtClean="0"/>
          </a:p>
        </p:txBody>
      </p:sp>
      <p:sp>
        <p:nvSpPr>
          <p:cNvPr id="4" name="Slide Number Placeholder 3"/>
          <p:cNvSpPr>
            <a:spLocks noGrp="1"/>
          </p:cNvSpPr>
          <p:nvPr>
            <p:ph type="sldNum" sz="quarter" idx="12"/>
          </p:nvPr>
        </p:nvSpPr>
        <p:spPr/>
        <p:txBody>
          <a:bodyPr/>
          <a:lstStyle/>
          <a:p>
            <a:fld id="{DCF5F0F9-0D3F-48DB-9C19-62C0E4C69696}" type="slidenum">
              <a:rPr lang="en-US" smtClean="0"/>
              <a:pPr/>
              <a:t>12</a:t>
            </a:fld>
            <a:endParaRPr lang="en-US" dirty="0"/>
          </a:p>
        </p:txBody>
      </p:sp>
      <p:sp>
        <p:nvSpPr>
          <p:cNvPr id="5" name="Pentagon 4"/>
          <p:cNvSpPr/>
          <p:nvPr/>
        </p:nvSpPr>
        <p:spPr>
          <a:xfrm>
            <a:off x="19762" y="1381450"/>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798" y="1544883"/>
            <a:ext cx="1481560" cy="369332"/>
          </a:xfrm>
          <a:prstGeom prst="rect">
            <a:avLst/>
          </a:prstGeom>
          <a:noFill/>
        </p:spPr>
        <p:txBody>
          <a:bodyPr wrap="square" rtlCol="0">
            <a:spAutoFit/>
          </a:bodyPr>
          <a:lstStyle/>
          <a:p>
            <a:pPr algn="ctr" rtl="1"/>
            <a:r>
              <a:rPr lang="fa-IR" dirty="0" smtClean="0">
                <a:solidFill>
                  <a:schemeClr val="bg1"/>
                </a:solidFill>
              </a:rPr>
              <a:t>مقدمه</a:t>
            </a:r>
            <a:endParaRPr lang="en-US" dirty="0">
              <a:solidFill>
                <a:schemeClr val="bg1"/>
              </a:solidFill>
            </a:endParaRPr>
          </a:p>
        </p:txBody>
      </p:sp>
      <p:sp>
        <p:nvSpPr>
          <p:cNvPr id="7" name="Pentagon 6"/>
          <p:cNvSpPr/>
          <p:nvPr/>
        </p:nvSpPr>
        <p:spPr>
          <a:xfrm>
            <a:off x="8186" y="4263208"/>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p:cNvSpPr/>
          <p:nvPr/>
        </p:nvSpPr>
        <p:spPr>
          <a:xfrm>
            <a:off x="8186" y="6187012"/>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p:cNvSpPr/>
          <p:nvPr/>
        </p:nvSpPr>
        <p:spPr>
          <a:xfrm>
            <a:off x="-3390" y="5225979"/>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a:off x="19762" y="3305254"/>
            <a:ext cx="1922653" cy="636263"/>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Pentagon 10"/>
          <p:cNvSpPr/>
          <p:nvPr/>
        </p:nvSpPr>
        <p:spPr>
          <a:xfrm>
            <a:off x="8186" y="2344221"/>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86" y="2406963"/>
            <a:ext cx="1481560" cy="523220"/>
          </a:xfrm>
          <a:prstGeom prst="rect">
            <a:avLst/>
          </a:prstGeom>
          <a:noFill/>
        </p:spPr>
        <p:txBody>
          <a:bodyPr wrap="square" rtlCol="0">
            <a:spAutoFit/>
          </a:bodyPr>
          <a:lstStyle/>
          <a:p>
            <a:pPr algn="ctr" rtl="1"/>
            <a:r>
              <a:rPr lang="fa-IR" sz="1400" dirty="0" smtClean="0">
                <a:solidFill>
                  <a:schemeClr val="bg1"/>
                </a:solidFill>
              </a:rPr>
              <a:t>مفاهیم اساسی و ادبیات موضوع</a:t>
            </a:r>
            <a:endParaRPr lang="en-US" sz="1400" dirty="0">
              <a:solidFill>
                <a:schemeClr val="bg1"/>
              </a:solidFill>
            </a:endParaRPr>
          </a:p>
        </p:txBody>
      </p:sp>
      <p:sp>
        <p:nvSpPr>
          <p:cNvPr id="13" name="TextBox 12"/>
          <p:cNvSpPr txBox="1"/>
          <p:nvPr/>
        </p:nvSpPr>
        <p:spPr>
          <a:xfrm>
            <a:off x="19762" y="3427144"/>
            <a:ext cx="1481560" cy="369332"/>
          </a:xfrm>
          <a:prstGeom prst="rect">
            <a:avLst/>
          </a:prstGeom>
          <a:noFill/>
        </p:spPr>
        <p:txBody>
          <a:bodyPr wrap="square" rtlCol="0">
            <a:spAutoFit/>
          </a:bodyPr>
          <a:lstStyle/>
          <a:p>
            <a:pPr algn="ctr" rtl="1"/>
            <a:r>
              <a:rPr lang="fa-IR" dirty="0" smtClean="0">
                <a:solidFill>
                  <a:schemeClr val="bg1"/>
                </a:solidFill>
              </a:rPr>
              <a:t>کارهای مرتبط</a:t>
            </a:r>
            <a:endParaRPr lang="en-US" dirty="0">
              <a:solidFill>
                <a:schemeClr val="bg1"/>
              </a:solidFill>
            </a:endParaRPr>
          </a:p>
        </p:txBody>
      </p:sp>
      <p:sp>
        <p:nvSpPr>
          <p:cNvPr id="14" name="TextBox 13"/>
          <p:cNvSpPr txBox="1"/>
          <p:nvPr/>
        </p:nvSpPr>
        <p:spPr>
          <a:xfrm>
            <a:off x="8186" y="4412600"/>
            <a:ext cx="1481560" cy="338554"/>
          </a:xfrm>
          <a:prstGeom prst="rect">
            <a:avLst/>
          </a:prstGeom>
          <a:noFill/>
        </p:spPr>
        <p:txBody>
          <a:bodyPr wrap="square" rtlCol="0">
            <a:spAutoFit/>
          </a:bodyPr>
          <a:lstStyle/>
          <a:p>
            <a:pPr algn="ctr" rtl="1"/>
            <a:r>
              <a:rPr lang="fa-IR" sz="1600" dirty="0" smtClean="0">
                <a:solidFill>
                  <a:schemeClr val="bg1"/>
                </a:solidFill>
              </a:rPr>
              <a:t>مدل پیشنهادی</a:t>
            </a:r>
            <a:endParaRPr lang="en-US" sz="1600" dirty="0">
              <a:solidFill>
                <a:schemeClr val="bg1"/>
              </a:solidFill>
            </a:endParaRPr>
          </a:p>
        </p:txBody>
      </p:sp>
      <p:sp>
        <p:nvSpPr>
          <p:cNvPr id="15" name="TextBox 14"/>
          <p:cNvSpPr txBox="1"/>
          <p:nvPr/>
        </p:nvSpPr>
        <p:spPr>
          <a:xfrm>
            <a:off x="8187" y="5386481"/>
            <a:ext cx="1481560" cy="307777"/>
          </a:xfrm>
          <a:prstGeom prst="rect">
            <a:avLst/>
          </a:prstGeom>
          <a:noFill/>
        </p:spPr>
        <p:txBody>
          <a:bodyPr wrap="square" rtlCol="0">
            <a:spAutoFit/>
          </a:bodyPr>
          <a:lstStyle/>
          <a:p>
            <a:pPr algn="ctr" rtl="1"/>
            <a:r>
              <a:rPr lang="fa-IR" sz="1400" dirty="0" smtClean="0">
                <a:solidFill>
                  <a:schemeClr val="bg1"/>
                </a:solidFill>
              </a:rPr>
              <a:t>ارزیابی و مقایسه</a:t>
            </a:r>
            <a:endParaRPr lang="en-US" sz="1400" dirty="0">
              <a:solidFill>
                <a:schemeClr val="bg1"/>
              </a:solidFill>
            </a:endParaRPr>
          </a:p>
        </p:txBody>
      </p:sp>
      <p:sp>
        <p:nvSpPr>
          <p:cNvPr id="16" name="TextBox 15"/>
          <p:cNvSpPr txBox="1"/>
          <p:nvPr/>
        </p:nvSpPr>
        <p:spPr>
          <a:xfrm>
            <a:off x="19762" y="6379564"/>
            <a:ext cx="1481560" cy="276999"/>
          </a:xfrm>
          <a:prstGeom prst="rect">
            <a:avLst/>
          </a:prstGeom>
          <a:noFill/>
        </p:spPr>
        <p:txBody>
          <a:bodyPr wrap="square" rtlCol="0">
            <a:spAutoFit/>
          </a:bodyPr>
          <a:lstStyle/>
          <a:p>
            <a:pPr algn="ctr" rtl="1"/>
            <a:r>
              <a:rPr lang="fa-IR" sz="1200" dirty="0" smtClean="0">
                <a:solidFill>
                  <a:schemeClr val="bg1"/>
                </a:solidFill>
              </a:rPr>
              <a:t>خلاصه و نتیجه گیری</a:t>
            </a:r>
            <a:endParaRPr lang="en-US" sz="1200" dirty="0">
              <a:solidFill>
                <a:schemeClr val="bg1"/>
              </a:solidFill>
            </a:endParaRPr>
          </a:p>
        </p:txBody>
      </p:sp>
      <p:pic>
        <p:nvPicPr>
          <p:cNvPr id="17" name="Picture 16"/>
          <p:cNvPicPr/>
          <p:nvPr/>
        </p:nvPicPr>
        <p:blipFill>
          <a:blip r:embed="rId2" cstate="print"/>
          <a:srcRect/>
          <a:stretch>
            <a:fillRect/>
          </a:stretch>
        </p:blipFill>
        <p:spPr bwMode="auto">
          <a:xfrm>
            <a:off x="2260001" y="3088295"/>
            <a:ext cx="4361529" cy="33548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282668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1" end="1"/>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t>تطبیق‌پذیری سامانه‌های خودسازمان‌ده بر اساس قوانین استثناء</a:t>
            </a:r>
          </a:p>
        </p:txBody>
      </p:sp>
      <p:sp>
        <p:nvSpPr>
          <p:cNvPr id="3" name="Content Placeholder 2"/>
          <p:cNvSpPr>
            <a:spLocks noGrp="1"/>
          </p:cNvSpPr>
          <p:nvPr>
            <p:ph idx="1"/>
          </p:nvPr>
        </p:nvSpPr>
        <p:spPr/>
        <p:txBody>
          <a:bodyPr/>
          <a:lstStyle/>
          <a:p>
            <a:r>
              <a:rPr lang="fa-IR" b="1" dirty="0"/>
              <a:t>کسینجر و همکاران </a:t>
            </a:r>
            <a:endParaRPr lang="en-US" b="1" dirty="0" smtClean="0"/>
          </a:p>
          <a:p>
            <a:r>
              <a:rPr lang="fa-IR" b="1" dirty="0" smtClean="0"/>
              <a:t>بر </a:t>
            </a:r>
            <a:r>
              <a:rPr lang="fa-IR" b="1" dirty="0"/>
              <a:t>اساس آن، در یک سامانه‌‌ی چندعامله‌ی خودسازمان‌ده یکی از عامل‌ها به عنوان ناظر بر سامانه‌ نظارت </a:t>
            </a:r>
            <a:r>
              <a:rPr lang="fa-IR" b="1" dirty="0" smtClean="0"/>
              <a:t>می‌کند.</a:t>
            </a:r>
          </a:p>
          <a:p>
            <a:r>
              <a:rPr lang="fa-IR" b="1" dirty="0" smtClean="0"/>
              <a:t>فراهم آوری امکان اتخاذ تصمیمات بهینه، به جای تصمیمات نسبتاً بهینه، توسط عامل ها</a:t>
            </a:r>
          </a:p>
          <a:p>
            <a:r>
              <a:rPr lang="fa-IR" b="1" dirty="0"/>
              <a:t>برای این که بتوان بهینگی را در سامانه‌های خودسازمان‌ده داشت باید ویژگی‌های بالا به پایین خودتطبیقی </a:t>
            </a:r>
            <a:r>
              <a:rPr lang="fa-IR" b="1" dirty="0" smtClean="0"/>
              <a:t>را</a:t>
            </a:r>
            <a:r>
              <a:rPr lang="en-US" b="1" dirty="0" smtClean="0"/>
              <a:t/>
            </a:r>
            <a:br>
              <a:rPr lang="en-US" b="1" dirty="0" smtClean="0"/>
            </a:br>
            <a:r>
              <a:rPr lang="fa-IR" b="1" dirty="0" smtClean="0"/>
              <a:t> </a:t>
            </a:r>
            <a:r>
              <a:rPr lang="fa-IR" b="1" dirty="0"/>
              <a:t>در میان </a:t>
            </a:r>
            <a:r>
              <a:rPr lang="fa-IR" b="1" dirty="0" smtClean="0"/>
              <a:t>عامل‌ها </a:t>
            </a:r>
            <a:r>
              <a:rPr lang="en-US" b="1" dirty="0" smtClean="0"/>
              <a:t/>
            </a:r>
            <a:br>
              <a:rPr lang="en-US" b="1" dirty="0" smtClean="0"/>
            </a:br>
            <a:r>
              <a:rPr lang="fa-IR" b="1" dirty="0" smtClean="0"/>
              <a:t>برقرار </a:t>
            </a:r>
            <a:r>
              <a:rPr lang="fa-IR" b="1" dirty="0" smtClean="0"/>
              <a:t>ساخت</a:t>
            </a:r>
            <a:r>
              <a:rPr lang="fa-IR" b="1" dirty="0"/>
              <a:t>.</a:t>
            </a:r>
            <a:endParaRPr lang="en-US" b="1" dirty="0"/>
          </a:p>
        </p:txBody>
      </p:sp>
      <p:sp>
        <p:nvSpPr>
          <p:cNvPr id="4" name="Slide Number Placeholder 3"/>
          <p:cNvSpPr>
            <a:spLocks noGrp="1"/>
          </p:cNvSpPr>
          <p:nvPr>
            <p:ph type="sldNum" sz="quarter" idx="12"/>
          </p:nvPr>
        </p:nvSpPr>
        <p:spPr/>
        <p:txBody>
          <a:bodyPr/>
          <a:lstStyle/>
          <a:p>
            <a:fld id="{DCF5F0F9-0D3F-48DB-9C19-62C0E4C69696}" type="slidenum">
              <a:rPr lang="en-US" smtClean="0"/>
              <a:pPr/>
              <a:t>13</a:t>
            </a:fld>
            <a:endParaRPr lang="en-US" dirty="0"/>
          </a:p>
        </p:txBody>
      </p:sp>
      <p:sp>
        <p:nvSpPr>
          <p:cNvPr id="5" name="Pentagon 4"/>
          <p:cNvSpPr/>
          <p:nvPr/>
        </p:nvSpPr>
        <p:spPr>
          <a:xfrm>
            <a:off x="19762" y="1381450"/>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798" y="1544883"/>
            <a:ext cx="1481560" cy="369332"/>
          </a:xfrm>
          <a:prstGeom prst="rect">
            <a:avLst/>
          </a:prstGeom>
          <a:noFill/>
        </p:spPr>
        <p:txBody>
          <a:bodyPr wrap="square" rtlCol="0">
            <a:spAutoFit/>
          </a:bodyPr>
          <a:lstStyle/>
          <a:p>
            <a:pPr algn="ctr" rtl="1"/>
            <a:r>
              <a:rPr lang="fa-IR" dirty="0" smtClean="0">
                <a:solidFill>
                  <a:schemeClr val="bg1"/>
                </a:solidFill>
              </a:rPr>
              <a:t>مقدمه</a:t>
            </a:r>
            <a:endParaRPr lang="en-US" dirty="0">
              <a:solidFill>
                <a:schemeClr val="bg1"/>
              </a:solidFill>
            </a:endParaRPr>
          </a:p>
        </p:txBody>
      </p:sp>
      <p:sp>
        <p:nvSpPr>
          <p:cNvPr id="7" name="Pentagon 6"/>
          <p:cNvSpPr/>
          <p:nvPr/>
        </p:nvSpPr>
        <p:spPr>
          <a:xfrm>
            <a:off x="8186" y="4263208"/>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p:cNvSpPr/>
          <p:nvPr/>
        </p:nvSpPr>
        <p:spPr>
          <a:xfrm>
            <a:off x="8186" y="6187012"/>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p:cNvSpPr/>
          <p:nvPr/>
        </p:nvSpPr>
        <p:spPr>
          <a:xfrm>
            <a:off x="-3390" y="5225979"/>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a:off x="19762" y="3305254"/>
            <a:ext cx="1922653" cy="636263"/>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Pentagon 10"/>
          <p:cNvSpPr/>
          <p:nvPr/>
        </p:nvSpPr>
        <p:spPr>
          <a:xfrm>
            <a:off x="8186" y="2344221"/>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86" y="2406963"/>
            <a:ext cx="1481560" cy="523220"/>
          </a:xfrm>
          <a:prstGeom prst="rect">
            <a:avLst/>
          </a:prstGeom>
          <a:noFill/>
        </p:spPr>
        <p:txBody>
          <a:bodyPr wrap="square" rtlCol="0">
            <a:spAutoFit/>
          </a:bodyPr>
          <a:lstStyle/>
          <a:p>
            <a:pPr algn="ctr" rtl="1"/>
            <a:r>
              <a:rPr lang="fa-IR" sz="1400" dirty="0" smtClean="0">
                <a:solidFill>
                  <a:schemeClr val="bg1"/>
                </a:solidFill>
              </a:rPr>
              <a:t>مفاهیم اساسی و ادبیات موضوع</a:t>
            </a:r>
            <a:endParaRPr lang="en-US" sz="1400" dirty="0">
              <a:solidFill>
                <a:schemeClr val="bg1"/>
              </a:solidFill>
            </a:endParaRPr>
          </a:p>
        </p:txBody>
      </p:sp>
      <p:sp>
        <p:nvSpPr>
          <p:cNvPr id="13" name="TextBox 12"/>
          <p:cNvSpPr txBox="1"/>
          <p:nvPr/>
        </p:nvSpPr>
        <p:spPr>
          <a:xfrm>
            <a:off x="19762" y="3427144"/>
            <a:ext cx="1481560" cy="369332"/>
          </a:xfrm>
          <a:prstGeom prst="rect">
            <a:avLst/>
          </a:prstGeom>
          <a:noFill/>
        </p:spPr>
        <p:txBody>
          <a:bodyPr wrap="square" rtlCol="0">
            <a:spAutoFit/>
          </a:bodyPr>
          <a:lstStyle/>
          <a:p>
            <a:pPr algn="ctr" rtl="1"/>
            <a:r>
              <a:rPr lang="fa-IR" dirty="0" smtClean="0">
                <a:solidFill>
                  <a:schemeClr val="bg1"/>
                </a:solidFill>
              </a:rPr>
              <a:t>کارهای مرتبط</a:t>
            </a:r>
            <a:endParaRPr lang="en-US" dirty="0">
              <a:solidFill>
                <a:schemeClr val="bg1"/>
              </a:solidFill>
            </a:endParaRPr>
          </a:p>
        </p:txBody>
      </p:sp>
      <p:sp>
        <p:nvSpPr>
          <p:cNvPr id="14" name="TextBox 13"/>
          <p:cNvSpPr txBox="1"/>
          <p:nvPr/>
        </p:nvSpPr>
        <p:spPr>
          <a:xfrm>
            <a:off x="8186" y="4412600"/>
            <a:ext cx="1481560" cy="338554"/>
          </a:xfrm>
          <a:prstGeom prst="rect">
            <a:avLst/>
          </a:prstGeom>
          <a:noFill/>
        </p:spPr>
        <p:txBody>
          <a:bodyPr wrap="square" rtlCol="0">
            <a:spAutoFit/>
          </a:bodyPr>
          <a:lstStyle/>
          <a:p>
            <a:pPr algn="ctr" rtl="1"/>
            <a:r>
              <a:rPr lang="fa-IR" sz="1600" dirty="0" smtClean="0">
                <a:solidFill>
                  <a:schemeClr val="bg1"/>
                </a:solidFill>
              </a:rPr>
              <a:t>مدل پیشنهادی</a:t>
            </a:r>
            <a:endParaRPr lang="en-US" sz="1600" dirty="0">
              <a:solidFill>
                <a:schemeClr val="bg1"/>
              </a:solidFill>
            </a:endParaRPr>
          </a:p>
        </p:txBody>
      </p:sp>
      <p:sp>
        <p:nvSpPr>
          <p:cNvPr id="15" name="TextBox 14"/>
          <p:cNvSpPr txBox="1"/>
          <p:nvPr/>
        </p:nvSpPr>
        <p:spPr>
          <a:xfrm>
            <a:off x="8187" y="5386481"/>
            <a:ext cx="1481560" cy="307777"/>
          </a:xfrm>
          <a:prstGeom prst="rect">
            <a:avLst/>
          </a:prstGeom>
          <a:noFill/>
        </p:spPr>
        <p:txBody>
          <a:bodyPr wrap="square" rtlCol="0">
            <a:spAutoFit/>
          </a:bodyPr>
          <a:lstStyle/>
          <a:p>
            <a:pPr algn="ctr" rtl="1"/>
            <a:r>
              <a:rPr lang="fa-IR" sz="1400" dirty="0" smtClean="0">
                <a:solidFill>
                  <a:schemeClr val="bg1"/>
                </a:solidFill>
              </a:rPr>
              <a:t>ارزیابی و مقایسه</a:t>
            </a:r>
            <a:endParaRPr lang="en-US" sz="1400" dirty="0">
              <a:solidFill>
                <a:schemeClr val="bg1"/>
              </a:solidFill>
            </a:endParaRPr>
          </a:p>
        </p:txBody>
      </p:sp>
      <p:sp>
        <p:nvSpPr>
          <p:cNvPr id="16" name="TextBox 15"/>
          <p:cNvSpPr txBox="1"/>
          <p:nvPr/>
        </p:nvSpPr>
        <p:spPr>
          <a:xfrm>
            <a:off x="19762" y="6379564"/>
            <a:ext cx="1481560" cy="276999"/>
          </a:xfrm>
          <a:prstGeom prst="rect">
            <a:avLst/>
          </a:prstGeom>
          <a:noFill/>
        </p:spPr>
        <p:txBody>
          <a:bodyPr wrap="square" rtlCol="0">
            <a:spAutoFit/>
          </a:bodyPr>
          <a:lstStyle/>
          <a:p>
            <a:pPr algn="ctr" rtl="1"/>
            <a:r>
              <a:rPr lang="fa-IR" sz="1200" dirty="0" smtClean="0">
                <a:solidFill>
                  <a:schemeClr val="bg1"/>
                </a:solidFill>
              </a:rPr>
              <a:t>خلاصه و نتیجه گیری</a:t>
            </a:r>
            <a:endParaRPr lang="en-US" sz="1200" dirty="0">
              <a:solidFill>
                <a:schemeClr val="bg1"/>
              </a:solidFill>
            </a:endParaRPr>
          </a:p>
        </p:txBody>
      </p:sp>
      <p:pic>
        <p:nvPicPr>
          <p:cNvPr id="17" name="Picture 16" descr="Machine generated alternative text: /Zsor&#10;histories nues&#10;Basic MAS"/>
          <p:cNvPicPr/>
          <p:nvPr/>
        </p:nvPicPr>
        <p:blipFill>
          <a:blip r:embed="rId3">
            <a:extLst>
              <a:ext uri="{28A0092B-C50C-407E-A947-70E740481C1C}">
                <a14:useLocalDpi xmlns:a14="http://schemas.microsoft.com/office/drawing/2010/main" val="0"/>
              </a:ext>
            </a:extLst>
          </a:blip>
          <a:srcRect/>
          <a:stretch>
            <a:fillRect/>
          </a:stretch>
        </p:blipFill>
        <p:spPr bwMode="auto">
          <a:xfrm>
            <a:off x="1965568" y="3964321"/>
            <a:ext cx="4956094" cy="24130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532790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1" end="1"/>
                                            </p:txEl>
                                          </p:spTgt>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2" end="2"/>
                                            </p:txEl>
                                          </p:spTgt>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3" dur="500"/>
                                        <p:tgtEl>
                                          <p:spTgt spid="3">
                                            <p:txEl>
                                              <p:pRg st="3" end="3"/>
                                            </p:txEl>
                                          </p:spTgt>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مقایسه کارهای مرتبط</a:t>
            </a:r>
            <a:endParaRPr lang="en-US" dirty="0"/>
          </a:p>
        </p:txBody>
      </p:sp>
      <p:graphicFrame>
        <p:nvGraphicFramePr>
          <p:cNvPr id="18" name="Content Placeholder 17"/>
          <p:cNvGraphicFramePr>
            <a:graphicFrameLocks noGrp="1"/>
          </p:cNvGraphicFramePr>
          <p:nvPr>
            <p:ph idx="1"/>
            <p:extLst>
              <p:ext uri="{D42A27DB-BD31-4B8C-83A1-F6EECF244321}">
                <p14:modId xmlns:p14="http://schemas.microsoft.com/office/powerpoint/2010/main" val="3238860084"/>
              </p:ext>
            </p:extLst>
          </p:nvPr>
        </p:nvGraphicFramePr>
        <p:xfrm>
          <a:off x="2071868" y="1317906"/>
          <a:ext cx="6794340" cy="4869106"/>
        </p:xfrm>
        <a:graphic>
          <a:graphicData uri="http://schemas.openxmlformats.org/drawingml/2006/table">
            <a:tbl>
              <a:tblPr rtl="1" firstRow="1" firstCol="1" bandRow="1">
                <a:tableStyleId>{073A0DAA-6AF3-43AB-8588-CEC1D06C72B9}</a:tableStyleId>
              </a:tblPr>
              <a:tblGrid>
                <a:gridCol w="1585732"/>
                <a:gridCol w="2511706"/>
                <a:gridCol w="2696902"/>
              </a:tblGrid>
              <a:tr h="131893">
                <a:tc>
                  <a:txBody>
                    <a:bodyPr/>
                    <a:lstStyle/>
                    <a:p>
                      <a:pPr marL="0" marR="0" algn="ctr" rtl="1">
                        <a:lnSpc>
                          <a:spcPct val="115000"/>
                        </a:lnSpc>
                        <a:spcBef>
                          <a:spcPts val="0"/>
                        </a:spcBef>
                        <a:spcAft>
                          <a:spcPts val="0"/>
                        </a:spcAft>
                      </a:pPr>
                      <a:r>
                        <a:rPr lang="fa-IR" sz="1200" dirty="0">
                          <a:effectLst/>
                          <a:cs typeface="B Mitra" panose="00000400000000000000" pitchFamily="2" charset="-78"/>
                        </a:rPr>
                        <a:t>نام مدل</a:t>
                      </a:r>
                      <a:endParaRPr lang="en-US" sz="1200" dirty="0">
                        <a:effectLst/>
                        <a:latin typeface="Calibri" panose="020F0502020204030204" pitchFamily="34" charset="0"/>
                        <a:ea typeface="Calibri" panose="020F0502020204030204" pitchFamily="34" charset="0"/>
                        <a:cs typeface="B Mitra" panose="00000400000000000000" pitchFamily="2" charset="-78"/>
                      </a:endParaRPr>
                    </a:p>
                  </a:txBody>
                  <a:tcPr marL="41068" marR="41068" marT="0" marB="0" anchor="ctr"/>
                </a:tc>
                <a:tc>
                  <a:txBody>
                    <a:bodyPr/>
                    <a:lstStyle/>
                    <a:p>
                      <a:pPr marL="0" marR="0" algn="ctr" rtl="1">
                        <a:lnSpc>
                          <a:spcPct val="115000"/>
                        </a:lnSpc>
                        <a:spcBef>
                          <a:spcPts val="0"/>
                        </a:spcBef>
                        <a:spcAft>
                          <a:spcPts val="0"/>
                        </a:spcAft>
                      </a:pPr>
                      <a:r>
                        <a:rPr lang="fa-IR" sz="1200">
                          <a:effectLst/>
                          <a:cs typeface="B Mitra" panose="00000400000000000000" pitchFamily="2" charset="-78"/>
                        </a:rPr>
                        <a:t>نقاط قوت</a:t>
                      </a:r>
                      <a:endParaRPr lang="en-US" sz="1200">
                        <a:effectLst/>
                        <a:latin typeface="Calibri" panose="020F0502020204030204" pitchFamily="34" charset="0"/>
                        <a:ea typeface="Calibri" panose="020F0502020204030204" pitchFamily="34" charset="0"/>
                        <a:cs typeface="B Mitra" panose="00000400000000000000" pitchFamily="2" charset="-78"/>
                      </a:endParaRPr>
                    </a:p>
                  </a:txBody>
                  <a:tcPr marL="41068" marR="41068" marT="0" marB="0" anchor="ctr"/>
                </a:tc>
                <a:tc>
                  <a:txBody>
                    <a:bodyPr/>
                    <a:lstStyle/>
                    <a:p>
                      <a:pPr marL="0" marR="0" algn="ctr" rtl="1">
                        <a:lnSpc>
                          <a:spcPct val="115000"/>
                        </a:lnSpc>
                        <a:spcBef>
                          <a:spcPts val="0"/>
                        </a:spcBef>
                        <a:spcAft>
                          <a:spcPts val="0"/>
                        </a:spcAft>
                      </a:pPr>
                      <a:r>
                        <a:rPr lang="fa-IR" sz="1200">
                          <a:effectLst/>
                          <a:cs typeface="B Mitra" panose="00000400000000000000" pitchFamily="2" charset="-78"/>
                        </a:rPr>
                        <a:t>نقاط ضعف</a:t>
                      </a:r>
                      <a:endParaRPr lang="en-US" sz="1200">
                        <a:effectLst/>
                        <a:latin typeface="Calibri" panose="020F0502020204030204" pitchFamily="34" charset="0"/>
                        <a:ea typeface="Calibri" panose="020F0502020204030204" pitchFamily="34" charset="0"/>
                        <a:cs typeface="B Mitra" panose="00000400000000000000" pitchFamily="2" charset="-78"/>
                      </a:endParaRPr>
                    </a:p>
                  </a:txBody>
                  <a:tcPr marL="41068" marR="41068" marT="0" marB="0" anchor="ctr"/>
                </a:tc>
              </a:tr>
              <a:tr h="836249">
                <a:tc>
                  <a:txBody>
                    <a:bodyPr/>
                    <a:lstStyle/>
                    <a:p>
                      <a:pPr marL="0" marR="0" algn="ctr" rtl="1">
                        <a:lnSpc>
                          <a:spcPct val="115000"/>
                        </a:lnSpc>
                        <a:spcBef>
                          <a:spcPts val="0"/>
                        </a:spcBef>
                        <a:spcAft>
                          <a:spcPts val="0"/>
                        </a:spcAft>
                      </a:pPr>
                      <a:r>
                        <a:rPr lang="fa-IR" sz="1200" dirty="0">
                          <a:effectLst/>
                          <a:cs typeface="B Mitra" panose="00000400000000000000" pitchFamily="2" charset="-78"/>
                        </a:rPr>
                        <a:t>مدل </a:t>
                      </a:r>
                      <a:r>
                        <a:rPr lang="en-US" sz="1200" dirty="0">
                          <a:effectLst/>
                          <a:cs typeface="B Mitra" panose="00000400000000000000" pitchFamily="2" charset="-78"/>
                        </a:rPr>
                        <a:t>AALAADIN</a:t>
                      </a:r>
                      <a:endParaRPr lang="en-US" sz="1200" dirty="0">
                        <a:effectLst/>
                        <a:latin typeface="Calibri" panose="020F0502020204030204" pitchFamily="34" charset="0"/>
                        <a:ea typeface="Calibri" panose="020F0502020204030204" pitchFamily="34" charset="0"/>
                        <a:cs typeface="B Mitra" panose="00000400000000000000" pitchFamily="2" charset="-78"/>
                      </a:endParaRPr>
                    </a:p>
                  </a:txBody>
                  <a:tcPr marL="41068" marR="41068" marT="0" marB="0" anchor="ctr"/>
                </a:tc>
                <a:tc>
                  <a:txBody>
                    <a:bodyPr/>
                    <a:lstStyle/>
                    <a:p>
                      <a:pPr marL="342900" marR="0" lvl="0" indent="-342900" algn="r" rtl="1">
                        <a:lnSpc>
                          <a:spcPct val="115000"/>
                        </a:lnSpc>
                        <a:spcBef>
                          <a:spcPts val="0"/>
                        </a:spcBef>
                        <a:spcAft>
                          <a:spcPts val="0"/>
                        </a:spcAft>
                        <a:buFont typeface="Times New Roman" panose="02020603050405020304" pitchFamily="18" charset="0"/>
                        <a:buChar char="-"/>
                      </a:pPr>
                      <a:r>
                        <a:rPr lang="fa-IR" sz="1200" dirty="0">
                          <a:effectLst/>
                          <a:cs typeface="B Mitra" panose="00000400000000000000" pitchFamily="2" charset="-78"/>
                        </a:rPr>
                        <a:t>امکان استفاده از عامل‌های ناهمگون</a:t>
                      </a:r>
                      <a:endParaRPr lang="en-US" sz="1200" dirty="0">
                        <a:effectLst/>
                        <a:cs typeface="B Mitra" panose="00000400000000000000" pitchFamily="2" charset="-78"/>
                      </a:endParaRPr>
                    </a:p>
                    <a:p>
                      <a:pPr marL="342900" marR="0" lvl="0" indent="-342900" algn="r" rtl="1">
                        <a:lnSpc>
                          <a:spcPct val="115000"/>
                        </a:lnSpc>
                        <a:spcBef>
                          <a:spcPts val="0"/>
                        </a:spcBef>
                        <a:spcAft>
                          <a:spcPts val="0"/>
                        </a:spcAft>
                        <a:buFont typeface="Times New Roman" panose="02020603050405020304" pitchFamily="18" charset="0"/>
                        <a:buChar char="-"/>
                      </a:pPr>
                      <a:r>
                        <a:rPr lang="fa-IR" sz="1200" dirty="0">
                          <a:effectLst/>
                          <a:cs typeface="B Mitra" panose="00000400000000000000" pitchFamily="2" charset="-78"/>
                        </a:rPr>
                        <a:t>امکان کاربردهای بیشتر برای سامانه‌های چندعامله</a:t>
                      </a:r>
                      <a:endParaRPr lang="en-US" sz="1200" dirty="0">
                        <a:effectLst/>
                        <a:latin typeface="Calibri" panose="020F0502020204030204" pitchFamily="34" charset="0"/>
                        <a:ea typeface="Calibri" panose="020F0502020204030204" pitchFamily="34" charset="0"/>
                        <a:cs typeface="B Mitra" panose="00000400000000000000" pitchFamily="2" charset="-78"/>
                      </a:endParaRPr>
                    </a:p>
                  </a:txBody>
                  <a:tcPr marL="41068" marR="41068" marT="0" marB="0" anchor="ctr"/>
                </a:tc>
                <a:tc>
                  <a:txBody>
                    <a:bodyPr/>
                    <a:lstStyle/>
                    <a:p>
                      <a:pPr marL="342900" marR="0" lvl="0" indent="-342900" algn="r" rtl="1">
                        <a:lnSpc>
                          <a:spcPct val="115000"/>
                        </a:lnSpc>
                        <a:spcBef>
                          <a:spcPts val="0"/>
                        </a:spcBef>
                        <a:spcAft>
                          <a:spcPts val="0"/>
                        </a:spcAft>
                        <a:buFont typeface="Times New Roman" panose="02020603050405020304" pitchFamily="18" charset="0"/>
                        <a:buChar char="-"/>
                      </a:pPr>
                      <a:r>
                        <a:rPr lang="fa-IR" sz="1200" dirty="0">
                          <a:effectLst/>
                          <a:cs typeface="B Mitra" panose="00000400000000000000" pitchFamily="2" charset="-78"/>
                        </a:rPr>
                        <a:t>عدم اثبات عملی کارایی</a:t>
                      </a:r>
                      <a:endParaRPr lang="en-US" sz="1200" dirty="0">
                        <a:effectLst/>
                        <a:cs typeface="B Mitra" panose="00000400000000000000" pitchFamily="2" charset="-78"/>
                      </a:endParaRPr>
                    </a:p>
                    <a:p>
                      <a:pPr marL="342900" marR="0" lvl="0" indent="-342900" algn="r" rtl="1">
                        <a:lnSpc>
                          <a:spcPct val="115000"/>
                        </a:lnSpc>
                        <a:spcBef>
                          <a:spcPts val="0"/>
                        </a:spcBef>
                        <a:spcAft>
                          <a:spcPts val="0"/>
                        </a:spcAft>
                        <a:buFont typeface="Times New Roman" panose="02020603050405020304" pitchFamily="18" charset="0"/>
                        <a:buChar char="-"/>
                      </a:pPr>
                      <a:r>
                        <a:rPr lang="fa-IR" sz="1200" dirty="0">
                          <a:effectLst/>
                          <a:cs typeface="B Mitra" panose="00000400000000000000" pitchFamily="2" charset="-78"/>
                        </a:rPr>
                        <a:t>عدم ارائه‌ی ساختار درونی و راه‌های ارتباطی</a:t>
                      </a:r>
                      <a:endParaRPr lang="en-US" sz="1200" dirty="0">
                        <a:effectLst/>
                        <a:cs typeface="B Mitra" panose="00000400000000000000" pitchFamily="2" charset="-78"/>
                      </a:endParaRPr>
                    </a:p>
                    <a:p>
                      <a:pPr marL="342900" marR="0" lvl="0" indent="-342900" algn="r" rtl="1">
                        <a:lnSpc>
                          <a:spcPct val="115000"/>
                        </a:lnSpc>
                        <a:spcBef>
                          <a:spcPts val="0"/>
                        </a:spcBef>
                        <a:spcAft>
                          <a:spcPts val="0"/>
                        </a:spcAft>
                        <a:buFont typeface="Times New Roman" panose="02020603050405020304" pitchFamily="18" charset="0"/>
                        <a:buChar char="-"/>
                      </a:pPr>
                      <a:r>
                        <a:rPr lang="fa-IR" sz="1200" dirty="0">
                          <a:effectLst/>
                          <a:cs typeface="B Mitra" panose="00000400000000000000" pitchFamily="2" charset="-78"/>
                        </a:rPr>
                        <a:t>عدم ارائه‌ی راه‌کار تشکیل گروه‌ها و سازمان‌ها و نیز نحوه‌ی تطبیق‌پذیری</a:t>
                      </a:r>
                      <a:endParaRPr lang="en-US" sz="1200" dirty="0">
                        <a:effectLst/>
                        <a:latin typeface="Calibri" panose="020F0502020204030204" pitchFamily="34" charset="0"/>
                        <a:ea typeface="Calibri" panose="020F0502020204030204" pitchFamily="34" charset="0"/>
                        <a:cs typeface="B Mitra" panose="00000400000000000000" pitchFamily="2" charset="-78"/>
                      </a:endParaRPr>
                    </a:p>
                  </a:txBody>
                  <a:tcPr marL="41068" marR="41068" marT="0" marB="0" anchor="ctr"/>
                </a:tc>
              </a:tr>
              <a:tr h="1004631">
                <a:tc>
                  <a:txBody>
                    <a:bodyPr/>
                    <a:lstStyle/>
                    <a:p>
                      <a:pPr marL="0" marR="0" algn="ctr" rtl="1">
                        <a:lnSpc>
                          <a:spcPct val="115000"/>
                        </a:lnSpc>
                        <a:spcBef>
                          <a:spcPts val="0"/>
                        </a:spcBef>
                        <a:spcAft>
                          <a:spcPts val="0"/>
                        </a:spcAft>
                      </a:pPr>
                      <a:r>
                        <a:rPr lang="fa-IR" sz="1200" dirty="0">
                          <a:effectLst/>
                          <a:cs typeface="B Mitra" panose="00000400000000000000" pitchFamily="2" charset="-78"/>
                        </a:rPr>
                        <a:t>یک مدل سازمانی برای سامانه‌های هوشمند خودمختار توزیع شده</a:t>
                      </a:r>
                      <a:endParaRPr lang="en-US" sz="1200" dirty="0">
                        <a:effectLst/>
                        <a:latin typeface="Calibri" panose="020F0502020204030204" pitchFamily="34" charset="0"/>
                        <a:ea typeface="Calibri" panose="020F0502020204030204" pitchFamily="34" charset="0"/>
                        <a:cs typeface="B Mitra" panose="00000400000000000000" pitchFamily="2" charset="-78"/>
                      </a:endParaRPr>
                    </a:p>
                  </a:txBody>
                  <a:tcPr marL="41068" marR="41068" marT="0" marB="0" anchor="ctr"/>
                </a:tc>
                <a:tc>
                  <a:txBody>
                    <a:bodyPr/>
                    <a:lstStyle/>
                    <a:p>
                      <a:pPr marL="342900" marR="0" lvl="0" indent="-342900" algn="r" rtl="1">
                        <a:lnSpc>
                          <a:spcPct val="115000"/>
                        </a:lnSpc>
                        <a:spcBef>
                          <a:spcPts val="0"/>
                        </a:spcBef>
                        <a:spcAft>
                          <a:spcPts val="0"/>
                        </a:spcAft>
                        <a:buFont typeface="Times New Roman" panose="02020603050405020304" pitchFamily="18" charset="0"/>
                        <a:buChar char="-"/>
                      </a:pPr>
                      <a:r>
                        <a:rPr lang="fa-IR" sz="1200" dirty="0">
                          <a:effectLst/>
                          <a:cs typeface="B Mitra" panose="00000400000000000000" pitchFamily="2" charset="-78"/>
                        </a:rPr>
                        <a:t>افزودن خودتطبیقی به یک سامانه‌ی چندعامله</a:t>
                      </a:r>
                      <a:endParaRPr lang="en-US" sz="1200" dirty="0">
                        <a:effectLst/>
                        <a:cs typeface="B Mitra" panose="00000400000000000000" pitchFamily="2" charset="-78"/>
                      </a:endParaRPr>
                    </a:p>
                    <a:p>
                      <a:pPr marL="342900" marR="0" lvl="0" indent="-342900" algn="r" rtl="1">
                        <a:lnSpc>
                          <a:spcPct val="115000"/>
                        </a:lnSpc>
                        <a:spcBef>
                          <a:spcPts val="0"/>
                        </a:spcBef>
                        <a:spcAft>
                          <a:spcPts val="0"/>
                        </a:spcAft>
                        <a:buFont typeface="Times New Roman" panose="02020603050405020304" pitchFamily="18" charset="0"/>
                        <a:buChar char="-"/>
                      </a:pPr>
                      <a:r>
                        <a:rPr lang="fa-IR" sz="1200" dirty="0">
                          <a:effectLst/>
                          <a:cs typeface="B Mitra" panose="00000400000000000000" pitchFamily="2" charset="-78"/>
                        </a:rPr>
                        <a:t>توزیع بخش‌های مختلف خودتطبیقی بین عامل‌ها</a:t>
                      </a:r>
                      <a:endParaRPr lang="en-US" sz="1200" dirty="0">
                        <a:effectLst/>
                        <a:cs typeface="B Mitra" panose="00000400000000000000" pitchFamily="2" charset="-78"/>
                      </a:endParaRPr>
                    </a:p>
                    <a:p>
                      <a:pPr marL="342900" marR="0" lvl="0" indent="-342900" algn="r" rtl="1">
                        <a:lnSpc>
                          <a:spcPct val="115000"/>
                        </a:lnSpc>
                        <a:spcBef>
                          <a:spcPts val="0"/>
                        </a:spcBef>
                        <a:spcAft>
                          <a:spcPts val="0"/>
                        </a:spcAft>
                        <a:buFont typeface="Times New Roman" panose="02020603050405020304" pitchFamily="18" charset="0"/>
                        <a:buChar char="-"/>
                      </a:pPr>
                      <a:r>
                        <a:rPr lang="fa-IR" sz="1200" dirty="0">
                          <a:effectLst/>
                          <a:cs typeface="B Mitra" panose="00000400000000000000" pitchFamily="2" charset="-78"/>
                        </a:rPr>
                        <a:t>پیاده‌سازی و مقایسه‌ی نتایج با اعمال و بدون اعمال مدل</a:t>
                      </a:r>
                      <a:endParaRPr lang="en-US" sz="1200" dirty="0">
                        <a:effectLst/>
                        <a:latin typeface="Calibri" panose="020F0502020204030204" pitchFamily="34" charset="0"/>
                        <a:ea typeface="Calibri" panose="020F0502020204030204" pitchFamily="34" charset="0"/>
                        <a:cs typeface="B Mitra" panose="00000400000000000000" pitchFamily="2" charset="-78"/>
                      </a:endParaRPr>
                    </a:p>
                  </a:txBody>
                  <a:tcPr marL="41068" marR="41068" marT="0" marB="0" anchor="ctr"/>
                </a:tc>
                <a:tc>
                  <a:txBody>
                    <a:bodyPr/>
                    <a:lstStyle/>
                    <a:p>
                      <a:pPr marL="342900" marR="0" lvl="0" indent="-342900" algn="r" rtl="1">
                        <a:lnSpc>
                          <a:spcPct val="115000"/>
                        </a:lnSpc>
                        <a:spcBef>
                          <a:spcPts val="0"/>
                        </a:spcBef>
                        <a:spcAft>
                          <a:spcPts val="0"/>
                        </a:spcAft>
                        <a:buFont typeface="Times New Roman" panose="02020603050405020304" pitchFamily="18" charset="0"/>
                        <a:buChar char="-"/>
                      </a:pPr>
                      <a:r>
                        <a:rPr lang="fa-IR" sz="1200" dirty="0">
                          <a:effectLst/>
                          <a:cs typeface="B Mitra" panose="00000400000000000000" pitchFamily="2" charset="-78"/>
                        </a:rPr>
                        <a:t>درنظر گرفتن سازمان‌دهی مجزا برای فرآیند خودتطبیقی (افزایش پیچیدگی)</a:t>
                      </a:r>
                      <a:endParaRPr lang="en-US" sz="1200" dirty="0">
                        <a:effectLst/>
                        <a:cs typeface="B Mitra" panose="00000400000000000000" pitchFamily="2" charset="-78"/>
                      </a:endParaRPr>
                    </a:p>
                    <a:p>
                      <a:pPr marL="342900" marR="0" lvl="0" indent="-342900" algn="r" rtl="1">
                        <a:lnSpc>
                          <a:spcPct val="115000"/>
                        </a:lnSpc>
                        <a:spcBef>
                          <a:spcPts val="0"/>
                        </a:spcBef>
                        <a:spcAft>
                          <a:spcPts val="0"/>
                        </a:spcAft>
                        <a:buFont typeface="Times New Roman" panose="02020603050405020304" pitchFamily="18" charset="0"/>
                        <a:buChar char="-"/>
                      </a:pPr>
                      <a:r>
                        <a:rPr lang="fa-IR" sz="1200" dirty="0">
                          <a:effectLst/>
                          <a:cs typeface="B Mitra" panose="00000400000000000000" pitchFamily="2" charset="-78"/>
                        </a:rPr>
                        <a:t>عدم وجود دانش مرکزی</a:t>
                      </a:r>
                      <a:endParaRPr lang="en-US" sz="1200" dirty="0">
                        <a:effectLst/>
                        <a:latin typeface="Calibri" panose="020F0502020204030204" pitchFamily="34" charset="0"/>
                        <a:ea typeface="Calibri" panose="020F0502020204030204" pitchFamily="34" charset="0"/>
                        <a:cs typeface="B Mitra" panose="00000400000000000000" pitchFamily="2" charset="-78"/>
                      </a:endParaRPr>
                    </a:p>
                  </a:txBody>
                  <a:tcPr marL="41068" marR="41068" marT="0" marB="0" anchor="ctr"/>
                </a:tc>
              </a:tr>
              <a:tr h="499483">
                <a:tc>
                  <a:txBody>
                    <a:bodyPr/>
                    <a:lstStyle/>
                    <a:p>
                      <a:pPr marL="0" marR="0" algn="ctr" rtl="1">
                        <a:lnSpc>
                          <a:spcPct val="115000"/>
                        </a:lnSpc>
                        <a:spcBef>
                          <a:spcPts val="0"/>
                        </a:spcBef>
                        <a:spcAft>
                          <a:spcPts val="0"/>
                        </a:spcAft>
                      </a:pPr>
                      <a:r>
                        <a:rPr lang="fa-IR" sz="1200">
                          <a:effectLst/>
                          <a:cs typeface="B Mitra" panose="00000400000000000000" pitchFamily="2" charset="-78"/>
                        </a:rPr>
                        <a:t>سازمان‌های خودسازمان‌ده</a:t>
                      </a:r>
                      <a:endParaRPr lang="en-US" sz="1200">
                        <a:effectLst/>
                        <a:latin typeface="Calibri" panose="020F0502020204030204" pitchFamily="34" charset="0"/>
                        <a:ea typeface="Calibri" panose="020F0502020204030204" pitchFamily="34" charset="0"/>
                        <a:cs typeface="B Mitra" panose="00000400000000000000" pitchFamily="2" charset="-78"/>
                      </a:endParaRPr>
                    </a:p>
                  </a:txBody>
                  <a:tcPr marL="41068" marR="41068" marT="0" marB="0" anchor="ctr"/>
                </a:tc>
                <a:tc>
                  <a:txBody>
                    <a:bodyPr/>
                    <a:lstStyle/>
                    <a:p>
                      <a:pPr marL="342900" marR="0" lvl="0" indent="-342900" algn="r" rtl="1">
                        <a:lnSpc>
                          <a:spcPct val="115000"/>
                        </a:lnSpc>
                        <a:spcBef>
                          <a:spcPts val="0"/>
                        </a:spcBef>
                        <a:spcAft>
                          <a:spcPts val="0"/>
                        </a:spcAft>
                        <a:buFont typeface="Times New Roman" panose="02020603050405020304" pitchFamily="18" charset="0"/>
                        <a:buChar char="-"/>
                      </a:pPr>
                      <a:r>
                        <a:rPr lang="fa-IR" sz="1200" dirty="0">
                          <a:effectLst/>
                          <a:cs typeface="B Mitra" panose="00000400000000000000" pitchFamily="2" charset="-78"/>
                        </a:rPr>
                        <a:t>خودسازمان‌دهی عامل‌محور و نامتمرکز</a:t>
                      </a:r>
                      <a:endParaRPr lang="en-US" sz="1200" dirty="0">
                        <a:effectLst/>
                        <a:cs typeface="B Mitra" panose="00000400000000000000" pitchFamily="2" charset="-78"/>
                      </a:endParaRPr>
                    </a:p>
                    <a:p>
                      <a:pPr marL="342900" marR="0" lvl="0" indent="-342900" algn="r" rtl="1">
                        <a:lnSpc>
                          <a:spcPct val="115000"/>
                        </a:lnSpc>
                        <a:spcBef>
                          <a:spcPts val="0"/>
                        </a:spcBef>
                        <a:spcAft>
                          <a:spcPts val="0"/>
                        </a:spcAft>
                        <a:buFont typeface="Times New Roman" panose="02020603050405020304" pitchFamily="18" charset="0"/>
                        <a:buChar char="-"/>
                      </a:pPr>
                      <a:r>
                        <a:rPr lang="fa-IR" sz="1200" dirty="0">
                          <a:effectLst/>
                          <a:cs typeface="B Mitra" panose="00000400000000000000" pitchFamily="2" charset="-78"/>
                        </a:rPr>
                        <a:t>ارائه‌ی راه‌حلی با جزئیات برای تطبیق‌پذیری</a:t>
                      </a:r>
                      <a:endParaRPr lang="en-US" sz="1200" dirty="0">
                        <a:effectLst/>
                        <a:latin typeface="Calibri" panose="020F0502020204030204" pitchFamily="34" charset="0"/>
                        <a:ea typeface="Calibri" panose="020F0502020204030204" pitchFamily="34" charset="0"/>
                        <a:cs typeface="B Mitra" panose="00000400000000000000" pitchFamily="2" charset="-78"/>
                      </a:endParaRPr>
                    </a:p>
                  </a:txBody>
                  <a:tcPr marL="41068" marR="41068" marT="0" marB="0" anchor="ctr"/>
                </a:tc>
                <a:tc>
                  <a:txBody>
                    <a:bodyPr/>
                    <a:lstStyle/>
                    <a:p>
                      <a:pPr marL="342900" marR="0" lvl="0" indent="-342900" algn="r" rtl="1">
                        <a:lnSpc>
                          <a:spcPct val="115000"/>
                        </a:lnSpc>
                        <a:spcBef>
                          <a:spcPts val="0"/>
                        </a:spcBef>
                        <a:spcAft>
                          <a:spcPts val="0"/>
                        </a:spcAft>
                        <a:buFont typeface="Times New Roman" panose="02020603050405020304" pitchFamily="18" charset="0"/>
                        <a:buChar char="-"/>
                      </a:pPr>
                      <a:r>
                        <a:rPr lang="fa-IR" sz="1200" dirty="0">
                          <a:effectLst/>
                          <a:cs typeface="B Mitra" panose="00000400000000000000" pitchFamily="2" charset="-78"/>
                        </a:rPr>
                        <a:t>عدم پرداختن به ساختار درونی عامل‌ها</a:t>
                      </a:r>
                      <a:endParaRPr lang="en-US" sz="1200" dirty="0">
                        <a:effectLst/>
                        <a:cs typeface="B Mitra" panose="00000400000000000000" pitchFamily="2" charset="-78"/>
                      </a:endParaRPr>
                    </a:p>
                    <a:p>
                      <a:pPr marL="342900" marR="0" lvl="0" indent="-342900" algn="r" rtl="1">
                        <a:lnSpc>
                          <a:spcPct val="115000"/>
                        </a:lnSpc>
                        <a:spcBef>
                          <a:spcPts val="0"/>
                        </a:spcBef>
                        <a:spcAft>
                          <a:spcPts val="0"/>
                        </a:spcAft>
                        <a:buFont typeface="Times New Roman" panose="02020603050405020304" pitchFamily="18" charset="0"/>
                        <a:buChar char="-"/>
                      </a:pPr>
                      <a:r>
                        <a:rPr lang="fa-IR" sz="1200" dirty="0">
                          <a:effectLst/>
                          <a:cs typeface="B Mitra" panose="00000400000000000000" pitchFamily="2" charset="-78"/>
                        </a:rPr>
                        <a:t>عدم پیاده‌سازی در یک محیط واقعی</a:t>
                      </a:r>
                      <a:endParaRPr lang="en-US" sz="1200" dirty="0">
                        <a:effectLst/>
                        <a:latin typeface="Calibri" panose="020F0502020204030204" pitchFamily="34" charset="0"/>
                        <a:ea typeface="Calibri" panose="020F0502020204030204" pitchFamily="34" charset="0"/>
                        <a:cs typeface="B Mitra" panose="00000400000000000000" pitchFamily="2" charset="-78"/>
                      </a:endParaRPr>
                    </a:p>
                  </a:txBody>
                  <a:tcPr marL="41068" marR="41068" marT="0" marB="0" anchor="ctr"/>
                </a:tc>
              </a:tr>
              <a:tr h="1257205">
                <a:tc>
                  <a:txBody>
                    <a:bodyPr/>
                    <a:lstStyle/>
                    <a:p>
                      <a:pPr marL="0" marR="0" algn="ctr" rtl="1">
                        <a:lnSpc>
                          <a:spcPct val="115000"/>
                        </a:lnSpc>
                        <a:spcBef>
                          <a:spcPts val="0"/>
                        </a:spcBef>
                        <a:spcAft>
                          <a:spcPts val="0"/>
                        </a:spcAft>
                      </a:pPr>
                      <a:r>
                        <a:rPr lang="fa-IR" sz="1200">
                          <a:effectLst/>
                          <a:cs typeface="B Mitra" panose="00000400000000000000" pitchFamily="2" charset="-78"/>
                        </a:rPr>
                        <a:t>میان‌افزار </a:t>
                      </a:r>
                      <a:r>
                        <a:rPr lang="en-US" sz="1200">
                          <a:effectLst/>
                          <a:cs typeface="B Mitra" panose="00000400000000000000" pitchFamily="2" charset="-78"/>
                        </a:rPr>
                        <a:t>MACODO</a:t>
                      </a:r>
                      <a:endParaRPr lang="en-US" sz="1200">
                        <a:effectLst/>
                        <a:latin typeface="Calibri" panose="020F0502020204030204" pitchFamily="34" charset="0"/>
                        <a:ea typeface="Calibri" panose="020F0502020204030204" pitchFamily="34" charset="0"/>
                        <a:cs typeface="B Mitra" panose="00000400000000000000" pitchFamily="2" charset="-78"/>
                      </a:endParaRPr>
                    </a:p>
                  </a:txBody>
                  <a:tcPr marL="41068" marR="41068" marT="0" marB="0" anchor="ctr"/>
                </a:tc>
                <a:tc>
                  <a:txBody>
                    <a:bodyPr/>
                    <a:lstStyle/>
                    <a:p>
                      <a:pPr marL="342900" marR="0" lvl="0" indent="-342900" algn="r" rtl="1">
                        <a:lnSpc>
                          <a:spcPct val="115000"/>
                        </a:lnSpc>
                        <a:spcBef>
                          <a:spcPts val="0"/>
                        </a:spcBef>
                        <a:spcAft>
                          <a:spcPts val="0"/>
                        </a:spcAft>
                        <a:buFont typeface="Times New Roman" panose="02020603050405020304" pitchFamily="18" charset="0"/>
                        <a:buChar char="-"/>
                      </a:pPr>
                      <a:r>
                        <a:rPr lang="fa-IR" sz="1200" dirty="0">
                          <a:effectLst/>
                          <a:cs typeface="B Mitra" panose="00000400000000000000" pitchFamily="2" charset="-78"/>
                        </a:rPr>
                        <a:t>اثبات عملی کارایی</a:t>
                      </a:r>
                      <a:endParaRPr lang="en-US" sz="1200" dirty="0">
                        <a:effectLst/>
                        <a:cs typeface="B Mitra" panose="00000400000000000000" pitchFamily="2" charset="-78"/>
                      </a:endParaRPr>
                    </a:p>
                    <a:p>
                      <a:pPr marL="342900" marR="0" lvl="0" indent="-342900" algn="r" rtl="1">
                        <a:lnSpc>
                          <a:spcPct val="115000"/>
                        </a:lnSpc>
                        <a:spcBef>
                          <a:spcPts val="0"/>
                        </a:spcBef>
                        <a:spcAft>
                          <a:spcPts val="0"/>
                        </a:spcAft>
                        <a:buFont typeface="Times New Roman" panose="02020603050405020304" pitchFamily="18" charset="0"/>
                        <a:buChar char="-"/>
                      </a:pPr>
                      <a:r>
                        <a:rPr lang="fa-IR" sz="1200" dirty="0">
                          <a:effectLst/>
                          <a:cs typeface="B Mitra" panose="00000400000000000000" pitchFamily="2" charset="-78"/>
                        </a:rPr>
                        <a:t>راه‌حل عملی و با جزئیات برای تطبیق‌پذیری</a:t>
                      </a:r>
                      <a:endParaRPr lang="en-US" sz="1200" dirty="0">
                        <a:effectLst/>
                        <a:cs typeface="B Mitra" panose="00000400000000000000" pitchFamily="2" charset="-78"/>
                      </a:endParaRPr>
                    </a:p>
                    <a:p>
                      <a:pPr marL="342900" marR="0" lvl="0" indent="-342900" algn="r" rtl="1">
                        <a:lnSpc>
                          <a:spcPct val="115000"/>
                        </a:lnSpc>
                        <a:spcBef>
                          <a:spcPts val="0"/>
                        </a:spcBef>
                        <a:spcAft>
                          <a:spcPts val="0"/>
                        </a:spcAft>
                        <a:buFont typeface="Times New Roman" panose="02020603050405020304" pitchFamily="18" charset="0"/>
                        <a:buChar char="-"/>
                      </a:pPr>
                      <a:r>
                        <a:rPr lang="fa-IR" sz="1200" dirty="0">
                          <a:effectLst/>
                          <a:cs typeface="B Mitra" panose="00000400000000000000" pitchFamily="2" charset="-78"/>
                        </a:rPr>
                        <a:t>ارائه‌ی ساختار درونی عامل‌ها و نحوه‌ی ارتباط آن‌ها با هم</a:t>
                      </a:r>
                      <a:endParaRPr lang="en-US" sz="1200" dirty="0">
                        <a:effectLst/>
                        <a:cs typeface="B Mitra" panose="00000400000000000000" pitchFamily="2" charset="-78"/>
                      </a:endParaRPr>
                    </a:p>
                    <a:p>
                      <a:pPr marL="342900" marR="0" lvl="0" indent="-342900" algn="r" rtl="1">
                        <a:lnSpc>
                          <a:spcPct val="115000"/>
                        </a:lnSpc>
                        <a:spcBef>
                          <a:spcPts val="0"/>
                        </a:spcBef>
                        <a:spcAft>
                          <a:spcPts val="0"/>
                        </a:spcAft>
                        <a:buFont typeface="Times New Roman" panose="02020603050405020304" pitchFamily="18" charset="0"/>
                        <a:buChar char="-"/>
                      </a:pPr>
                      <a:r>
                        <a:rPr lang="fa-IR" sz="1200" dirty="0">
                          <a:effectLst/>
                          <a:cs typeface="B Mitra" panose="00000400000000000000" pitchFamily="2" charset="-78"/>
                        </a:rPr>
                        <a:t>پیاده‌سازی در یک محیط واقعی</a:t>
                      </a:r>
                      <a:endParaRPr lang="en-US" sz="1200" dirty="0">
                        <a:effectLst/>
                        <a:cs typeface="B Mitra" panose="00000400000000000000" pitchFamily="2" charset="-78"/>
                      </a:endParaRPr>
                    </a:p>
                    <a:p>
                      <a:pPr marL="342900" marR="0" lvl="0" indent="-342900" algn="r" rtl="1">
                        <a:lnSpc>
                          <a:spcPct val="115000"/>
                        </a:lnSpc>
                        <a:spcBef>
                          <a:spcPts val="0"/>
                        </a:spcBef>
                        <a:spcAft>
                          <a:spcPts val="0"/>
                        </a:spcAft>
                        <a:buFont typeface="Times New Roman" panose="02020603050405020304" pitchFamily="18" charset="0"/>
                        <a:buChar char="-"/>
                      </a:pPr>
                      <a:r>
                        <a:rPr lang="fa-IR" sz="1200" dirty="0">
                          <a:effectLst/>
                          <a:cs typeface="B Mitra" panose="00000400000000000000" pitchFamily="2" charset="-78"/>
                        </a:rPr>
                        <a:t>امکان استفاده از عامل‌های ناهمگون با کاربردهای مختلف</a:t>
                      </a:r>
                      <a:endParaRPr lang="en-US" sz="1200" dirty="0">
                        <a:effectLst/>
                        <a:latin typeface="Calibri" panose="020F0502020204030204" pitchFamily="34" charset="0"/>
                        <a:ea typeface="Calibri" panose="020F0502020204030204" pitchFamily="34" charset="0"/>
                        <a:cs typeface="B Mitra" panose="00000400000000000000" pitchFamily="2" charset="-78"/>
                      </a:endParaRPr>
                    </a:p>
                  </a:txBody>
                  <a:tcPr marL="41068" marR="41068" marT="0" marB="0" anchor="ctr"/>
                </a:tc>
                <a:tc>
                  <a:txBody>
                    <a:bodyPr/>
                    <a:lstStyle/>
                    <a:p>
                      <a:pPr marL="342900" marR="0" lvl="0" indent="-342900" algn="r" rtl="1">
                        <a:lnSpc>
                          <a:spcPct val="115000"/>
                        </a:lnSpc>
                        <a:spcBef>
                          <a:spcPts val="0"/>
                        </a:spcBef>
                        <a:spcAft>
                          <a:spcPts val="0"/>
                        </a:spcAft>
                        <a:buFont typeface="Times New Roman" panose="02020603050405020304" pitchFamily="18" charset="0"/>
                        <a:buChar char="-"/>
                      </a:pPr>
                      <a:r>
                        <a:rPr lang="fa-IR" sz="1200" dirty="0">
                          <a:effectLst/>
                          <a:cs typeface="B Mitra" panose="00000400000000000000" pitchFamily="2" charset="-78"/>
                        </a:rPr>
                        <a:t>عدم پیاده‌سازی در محیط‌های واقعی بیشتر با کاربرد‌های گوناگون (نقطه‌ی ضعف مهمی به شمار نمی‌آید)</a:t>
                      </a:r>
                      <a:endParaRPr lang="en-US" sz="1200" dirty="0">
                        <a:effectLst/>
                        <a:latin typeface="Calibri" panose="020F0502020204030204" pitchFamily="34" charset="0"/>
                        <a:ea typeface="Calibri" panose="020F0502020204030204" pitchFamily="34" charset="0"/>
                        <a:cs typeface="B Mitra" panose="00000400000000000000" pitchFamily="2" charset="-78"/>
                      </a:endParaRPr>
                    </a:p>
                  </a:txBody>
                  <a:tcPr marL="41068" marR="41068" marT="0" marB="0" anchor="ctr"/>
                </a:tc>
              </a:tr>
              <a:tr h="752057">
                <a:tc>
                  <a:txBody>
                    <a:bodyPr/>
                    <a:lstStyle/>
                    <a:p>
                      <a:pPr marL="0" marR="0" algn="ctr" rtl="1">
                        <a:lnSpc>
                          <a:spcPct val="115000"/>
                        </a:lnSpc>
                        <a:spcBef>
                          <a:spcPts val="0"/>
                        </a:spcBef>
                        <a:spcAft>
                          <a:spcPts val="0"/>
                        </a:spcAft>
                      </a:pPr>
                      <a:r>
                        <a:rPr lang="fa-IR" sz="1200" dirty="0">
                          <a:effectLst/>
                          <a:cs typeface="B Mitra" panose="00000400000000000000" pitchFamily="2" charset="-78"/>
                        </a:rPr>
                        <a:t>تطبیق‌پذیری سامانه‌های خودسازمان‌ده بر اساس قوانین استثناء</a:t>
                      </a:r>
                      <a:endParaRPr lang="en-US" sz="1200" dirty="0">
                        <a:effectLst/>
                        <a:latin typeface="Calibri" panose="020F0502020204030204" pitchFamily="34" charset="0"/>
                        <a:ea typeface="Calibri" panose="020F0502020204030204" pitchFamily="34" charset="0"/>
                        <a:cs typeface="B Mitra" panose="00000400000000000000" pitchFamily="2" charset="-78"/>
                      </a:endParaRPr>
                    </a:p>
                  </a:txBody>
                  <a:tcPr marL="41068" marR="41068" marT="0" marB="0" anchor="ctr"/>
                </a:tc>
                <a:tc>
                  <a:txBody>
                    <a:bodyPr/>
                    <a:lstStyle/>
                    <a:p>
                      <a:pPr marL="342900" marR="0" lvl="0" indent="-342900" algn="r" rtl="1">
                        <a:lnSpc>
                          <a:spcPct val="115000"/>
                        </a:lnSpc>
                        <a:spcBef>
                          <a:spcPts val="0"/>
                        </a:spcBef>
                        <a:spcAft>
                          <a:spcPts val="0"/>
                        </a:spcAft>
                        <a:buFont typeface="Times New Roman" panose="02020603050405020304" pitchFamily="18" charset="0"/>
                        <a:buChar char="-"/>
                      </a:pPr>
                      <a:r>
                        <a:rPr lang="fa-IR" sz="1200" dirty="0">
                          <a:effectLst/>
                          <a:cs typeface="B Mitra" panose="00000400000000000000" pitchFamily="2" charset="-78"/>
                        </a:rPr>
                        <a:t>وجود عامل ناظر بر خودتطبیقی</a:t>
                      </a:r>
                      <a:endParaRPr lang="en-US" sz="1200" dirty="0">
                        <a:effectLst/>
                        <a:cs typeface="B Mitra" panose="00000400000000000000" pitchFamily="2" charset="-78"/>
                      </a:endParaRPr>
                    </a:p>
                    <a:p>
                      <a:pPr marL="342900" marR="0" lvl="0" indent="-342900" algn="r" rtl="1">
                        <a:lnSpc>
                          <a:spcPct val="115000"/>
                        </a:lnSpc>
                        <a:spcBef>
                          <a:spcPts val="0"/>
                        </a:spcBef>
                        <a:spcAft>
                          <a:spcPts val="0"/>
                        </a:spcAft>
                        <a:buFont typeface="Times New Roman" panose="02020603050405020304" pitchFamily="18" charset="0"/>
                        <a:buChar char="-"/>
                      </a:pPr>
                      <a:r>
                        <a:rPr lang="fa-IR" sz="1200" dirty="0">
                          <a:effectLst/>
                          <a:cs typeface="B Mitra" panose="00000400000000000000" pitchFamily="2" charset="-78"/>
                        </a:rPr>
                        <a:t>ارائه‌ی مدلی منسجم و با جزییات کامل</a:t>
                      </a:r>
                      <a:endParaRPr lang="en-US" sz="1200" dirty="0">
                        <a:effectLst/>
                        <a:cs typeface="B Mitra" panose="00000400000000000000" pitchFamily="2" charset="-78"/>
                      </a:endParaRPr>
                    </a:p>
                    <a:p>
                      <a:pPr marL="342900" marR="0" lvl="0" indent="-342900" algn="r" rtl="1">
                        <a:lnSpc>
                          <a:spcPct val="115000"/>
                        </a:lnSpc>
                        <a:spcBef>
                          <a:spcPts val="0"/>
                        </a:spcBef>
                        <a:spcAft>
                          <a:spcPts val="0"/>
                        </a:spcAft>
                        <a:buFont typeface="Times New Roman" panose="02020603050405020304" pitchFamily="18" charset="0"/>
                        <a:buChar char="-"/>
                      </a:pPr>
                      <a:r>
                        <a:rPr lang="fa-IR" sz="1200" dirty="0">
                          <a:effectLst/>
                          <a:cs typeface="B Mitra" panose="00000400000000000000" pitchFamily="2" charset="-78"/>
                        </a:rPr>
                        <a:t>ارائه‌ی ساختار درونی عامل تاظر</a:t>
                      </a:r>
                      <a:endParaRPr lang="en-US" sz="1200" dirty="0">
                        <a:effectLst/>
                        <a:latin typeface="Calibri" panose="020F0502020204030204" pitchFamily="34" charset="0"/>
                        <a:ea typeface="Calibri" panose="020F0502020204030204" pitchFamily="34" charset="0"/>
                        <a:cs typeface="B Mitra" panose="00000400000000000000" pitchFamily="2" charset="-78"/>
                      </a:endParaRPr>
                    </a:p>
                  </a:txBody>
                  <a:tcPr marL="41068" marR="41068" marT="0" marB="0" anchor="ctr"/>
                </a:tc>
                <a:tc>
                  <a:txBody>
                    <a:bodyPr/>
                    <a:lstStyle/>
                    <a:p>
                      <a:pPr marL="342900" marR="0" lvl="0" indent="-342900" algn="r" rtl="1">
                        <a:lnSpc>
                          <a:spcPct val="115000"/>
                        </a:lnSpc>
                        <a:spcBef>
                          <a:spcPts val="0"/>
                        </a:spcBef>
                        <a:spcAft>
                          <a:spcPts val="0"/>
                        </a:spcAft>
                        <a:buFont typeface="Times New Roman" panose="02020603050405020304" pitchFamily="18" charset="0"/>
                        <a:buChar char="-"/>
                      </a:pPr>
                      <a:r>
                        <a:rPr lang="fa-IR" sz="1200" dirty="0">
                          <a:effectLst/>
                          <a:cs typeface="B Mitra" panose="00000400000000000000" pitchFamily="2" charset="-78"/>
                        </a:rPr>
                        <a:t>سپردن وظیفه‌ی خودتطبیقی به یک عامل و تبدیل آن به گلوگاه</a:t>
                      </a:r>
                      <a:endParaRPr lang="en-US" sz="1200" dirty="0">
                        <a:effectLst/>
                        <a:cs typeface="B Mitra" panose="00000400000000000000" pitchFamily="2" charset="-78"/>
                      </a:endParaRPr>
                    </a:p>
                    <a:p>
                      <a:pPr marL="342900" marR="0" lvl="0" indent="-342900" algn="r" rtl="1">
                        <a:lnSpc>
                          <a:spcPct val="115000"/>
                        </a:lnSpc>
                        <a:spcBef>
                          <a:spcPts val="0"/>
                        </a:spcBef>
                        <a:spcAft>
                          <a:spcPts val="0"/>
                        </a:spcAft>
                        <a:buFont typeface="Times New Roman" panose="02020603050405020304" pitchFamily="18" charset="0"/>
                        <a:buChar char="-"/>
                      </a:pPr>
                      <a:r>
                        <a:rPr lang="fa-IR" sz="1200" dirty="0">
                          <a:effectLst/>
                          <a:cs typeface="B Mitra" panose="00000400000000000000" pitchFamily="2" charset="-78"/>
                        </a:rPr>
                        <a:t>تعیین قوانین ثابت استثناء که ممکن است به مرور زمان کارایی نداشته باشند</a:t>
                      </a:r>
                      <a:endParaRPr lang="en-US" sz="1200" dirty="0">
                        <a:effectLst/>
                        <a:latin typeface="Calibri" panose="020F0502020204030204" pitchFamily="34" charset="0"/>
                        <a:ea typeface="Calibri" panose="020F0502020204030204" pitchFamily="34" charset="0"/>
                        <a:cs typeface="B Mitra" panose="00000400000000000000" pitchFamily="2" charset="-78"/>
                      </a:endParaRPr>
                    </a:p>
                  </a:txBody>
                  <a:tcPr marL="41068" marR="41068" marT="0" marB="0" anchor="ctr"/>
                </a:tc>
              </a:tr>
            </a:tbl>
          </a:graphicData>
        </a:graphic>
      </p:graphicFrame>
      <p:sp>
        <p:nvSpPr>
          <p:cNvPr id="4" name="Slide Number Placeholder 3"/>
          <p:cNvSpPr>
            <a:spLocks noGrp="1"/>
          </p:cNvSpPr>
          <p:nvPr>
            <p:ph type="sldNum" sz="quarter" idx="12"/>
          </p:nvPr>
        </p:nvSpPr>
        <p:spPr/>
        <p:txBody>
          <a:bodyPr/>
          <a:lstStyle/>
          <a:p>
            <a:fld id="{DCF5F0F9-0D3F-48DB-9C19-62C0E4C69696}" type="slidenum">
              <a:rPr lang="en-US" smtClean="0"/>
              <a:pPr/>
              <a:t>14</a:t>
            </a:fld>
            <a:endParaRPr lang="en-US" dirty="0"/>
          </a:p>
        </p:txBody>
      </p:sp>
      <p:sp>
        <p:nvSpPr>
          <p:cNvPr id="5" name="Pentagon 4"/>
          <p:cNvSpPr/>
          <p:nvPr/>
        </p:nvSpPr>
        <p:spPr>
          <a:xfrm>
            <a:off x="19762" y="1381450"/>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798" y="1544883"/>
            <a:ext cx="1481560" cy="369332"/>
          </a:xfrm>
          <a:prstGeom prst="rect">
            <a:avLst/>
          </a:prstGeom>
          <a:noFill/>
        </p:spPr>
        <p:txBody>
          <a:bodyPr wrap="square" rtlCol="0">
            <a:spAutoFit/>
          </a:bodyPr>
          <a:lstStyle/>
          <a:p>
            <a:pPr algn="ctr" rtl="1"/>
            <a:r>
              <a:rPr lang="fa-IR" dirty="0" smtClean="0">
                <a:solidFill>
                  <a:schemeClr val="bg1"/>
                </a:solidFill>
              </a:rPr>
              <a:t>مقدمه</a:t>
            </a:r>
            <a:endParaRPr lang="en-US" dirty="0">
              <a:solidFill>
                <a:schemeClr val="bg1"/>
              </a:solidFill>
            </a:endParaRPr>
          </a:p>
        </p:txBody>
      </p:sp>
      <p:sp>
        <p:nvSpPr>
          <p:cNvPr id="7" name="Pentagon 6"/>
          <p:cNvSpPr/>
          <p:nvPr/>
        </p:nvSpPr>
        <p:spPr>
          <a:xfrm>
            <a:off x="8186" y="4263208"/>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p:cNvSpPr/>
          <p:nvPr/>
        </p:nvSpPr>
        <p:spPr>
          <a:xfrm>
            <a:off x="8186" y="6187012"/>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p:cNvSpPr/>
          <p:nvPr/>
        </p:nvSpPr>
        <p:spPr>
          <a:xfrm>
            <a:off x="-3390" y="5225979"/>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a:off x="19762" y="3305254"/>
            <a:ext cx="1922653" cy="636263"/>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Pentagon 10"/>
          <p:cNvSpPr/>
          <p:nvPr/>
        </p:nvSpPr>
        <p:spPr>
          <a:xfrm>
            <a:off x="8186" y="2344221"/>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86" y="2406963"/>
            <a:ext cx="1481560" cy="523220"/>
          </a:xfrm>
          <a:prstGeom prst="rect">
            <a:avLst/>
          </a:prstGeom>
          <a:noFill/>
        </p:spPr>
        <p:txBody>
          <a:bodyPr wrap="square" rtlCol="0">
            <a:spAutoFit/>
          </a:bodyPr>
          <a:lstStyle/>
          <a:p>
            <a:pPr algn="ctr" rtl="1"/>
            <a:r>
              <a:rPr lang="fa-IR" sz="1400" dirty="0" smtClean="0">
                <a:solidFill>
                  <a:schemeClr val="bg1"/>
                </a:solidFill>
              </a:rPr>
              <a:t>مفاهیم اساسی و ادبیات موضوع</a:t>
            </a:r>
            <a:endParaRPr lang="en-US" sz="1400" dirty="0">
              <a:solidFill>
                <a:schemeClr val="bg1"/>
              </a:solidFill>
            </a:endParaRPr>
          </a:p>
        </p:txBody>
      </p:sp>
      <p:sp>
        <p:nvSpPr>
          <p:cNvPr id="13" name="TextBox 12"/>
          <p:cNvSpPr txBox="1"/>
          <p:nvPr/>
        </p:nvSpPr>
        <p:spPr>
          <a:xfrm>
            <a:off x="19762" y="3427144"/>
            <a:ext cx="1481560" cy="369332"/>
          </a:xfrm>
          <a:prstGeom prst="rect">
            <a:avLst/>
          </a:prstGeom>
          <a:noFill/>
        </p:spPr>
        <p:txBody>
          <a:bodyPr wrap="square" rtlCol="0">
            <a:spAutoFit/>
          </a:bodyPr>
          <a:lstStyle/>
          <a:p>
            <a:pPr algn="ctr" rtl="1"/>
            <a:r>
              <a:rPr lang="fa-IR" dirty="0" smtClean="0">
                <a:solidFill>
                  <a:schemeClr val="bg1"/>
                </a:solidFill>
              </a:rPr>
              <a:t>کارهای مرتبط</a:t>
            </a:r>
            <a:endParaRPr lang="en-US" dirty="0">
              <a:solidFill>
                <a:schemeClr val="bg1"/>
              </a:solidFill>
            </a:endParaRPr>
          </a:p>
        </p:txBody>
      </p:sp>
      <p:sp>
        <p:nvSpPr>
          <p:cNvPr id="14" name="TextBox 13"/>
          <p:cNvSpPr txBox="1"/>
          <p:nvPr/>
        </p:nvSpPr>
        <p:spPr>
          <a:xfrm>
            <a:off x="8186" y="4412600"/>
            <a:ext cx="1481560" cy="338554"/>
          </a:xfrm>
          <a:prstGeom prst="rect">
            <a:avLst/>
          </a:prstGeom>
          <a:noFill/>
        </p:spPr>
        <p:txBody>
          <a:bodyPr wrap="square" rtlCol="0">
            <a:spAutoFit/>
          </a:bodyPr>
          <a:lstStyle/>
          <a:p>
            <a:pPr algn="ctr" rtl="1"/>
            <a:r>
              <a:rPr lang="fa-IR" sz="1600" dirty="0" smtClean="0">
                <a:solidFill>
                  <a:schemeClr val="bg1"/>
                </a:solidFill>
              </a:rPr>
              <a:t>مدل پیشنهادی</a:t>
            </a:r>
            <a:endParaRPr lang="en-US" sz="1600" dirty="0">
              <a:solidFill>
                <a:schemeClr val="bg1"/>
              </a:solidFill>
            </a:endParaRPr>
          </a:p>
        </p:txBody>
      </p:sp>
      <p:sp>
        <p:nvSpPr>
          <p:cNvPr id="15" name="TextBox 14"/>
          <p:cNvSpPr txBox="1"/>
          <p:nvPr/>
        </p:nvSpPr>
        <p:spPr>
          <a:xfrm>
            <a:off x="8187" y="5386481"/>
            <a:ext cx="1481560" cy="307777"/>
          </a:xfrm>
          <a:prstGeom prst="rect">
            <a:avLst/>
          </a:prstGeom>
          <a:noFill/>
        </p:spPr>
        <p:txBody>
          <a:bodyPr wrap="square" rtlCol="0">
            <a:spAutoFit/>
          </a:bodyPr>
          <a:lstStyle/>
          <a:p>
            <a:pPr algn="ctr" rtl="1"/>
            <a:r>
              <a:rPr lang="fa-IR" sz="1400" dirty="0" smtClean="0">
                <a:solidFill>
                  <a:schemeClr val="bg1"/>
                </a:solidFill>
              </a:rPr>
              <a:t>ارزیابی و مقایسه</a:t>
            </a:r>
            <a:endParaRPr lang="en-US" sz="1400" dirty="0">
              <a:solidFill>
                <a:schemeClr val="bg1"/>
              </a:solidFill>
            </a:endParaRPr>
          </a:p>
        </p:txBody>
      </p:sp>
      <p:sp>
        <p:nvSpPr>
          <p:cNvPr id="16" name="TextBox 15"/>
          <p:cNvSpPr txBox="1"/>
          <p:nvPr/>
        </p:nvSpPr>
        <p:spPr>
          <a:xfrm>
            <a:off x="19762" y="6379564"/>
            <a:ext cx="1481560" cy="276999"/>
          </a:xfrm>
          <a:prstGeom prst="rect">
            <a:avLst/>
          </a:prstGeom>
          <a:noFill/>
        </p:spPr>
        <p:txBody>
          <a:bodyPr wrap="square" rtlCol="0">
            <a:spAutoFit/>
          </a:bodyPr>
          <a:lstStyle/>
          <a:p>
            <a:pPr algn="ctr" rtl="1"/>
            <a:r>
              <a:rPr lang="fa-IR" sz="1200" dirty="0" smtClean="0">
                <a:solidFill>
                  <a:schemeClr val="bg1"/>
                </a:solidFill>
              </a:rPr>
              <a:t>خلاصه و نتیجه گیری</a:t>
            </a:r>
            <a:endParaRPr lang="en-US" sz="1200" dirty="0">
              <a:solidFill>
                <a:schemeClr val="bg1"/>
              </a:solidFill>
            </a:endParaRPr>
          </a:p>
        </p:txBody>
      </p:sp>
    </p:spTree>
    <p:extLst>
      <p:ext uri="{BB962C8B-B14F-4D97-AF65-F5344CB8AC3E}">
        <p14:creationId xmlns:p14="http://schemas.microsoft.com/office/powerpoint/2010/main" val="14777741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پیش نیازهای مدل پیشنهادی</a:t>
            </a:r>
            <a:endParaRPr lang="en-US" dirty="0"/>
          </a:p>
        </p:txBody>
      </p:sp>
      <p:sp>
        <p:nvSpPr>
          <p:cNvPr id="3" name="Content Placeholder 2"/>
          <p:cNvSpPr>
            <a:spLocks noGrp="1"/>
          </p:cNvSpPr>
          <p:nvPr>
            <p:ph idx="1"/>
          </p:nvPr>
        </p:nvSpPr>
        <p:spPr/>
        <p:txBody>
          <a:bodyPr/>
          <a:lstStyle/>
          <a:p>
            <a:r>
              <a:rPr lang="fa-IR" dirty="0"/>
              <a:t>در این مدل تلاش شده است مفاهیم و ویژگی‌های خودتطبیقی با ویژگی‌های خودسازمان‌دهی ترکیب </a:t>
            </a:r>
            <a:r>
              <a:rPr lang="fa-IR" dirty="0" smtClean="0"/>
              <a:t>شده</a:t>
            </a:r>
            <a:r>
              <a:rPr lang="en-US" dirty="0" smtClean="0"/>
              <a:t> </a:t>
            </a:r>
            <a:r>
              <a:rPr lang="fa-IR" dirty="0" smtClean="0"/>
              <a:t>تا </a:t>
            </a:r>
            <a:r>
              <a:rPr lang="fa-IR" dirty="0"/>
              <a:t>اشکالات مربوط به خودسازمان‌دهی را با استفاده از مزایای خودتطبیقی برطرف </a:t>
            </a:r>
            <a:r>
              <a:rPr lang="fa-IR" dirty="0" smtClean="0"/>
              <a:t>شوند.</a:t>
            </a:r>
          </a:p>
          <a:p>
            <a:r>
              <a:rPr lang="fa-IR" dirty="0" smtClean="0"/>
              <a:t>در یک سامانه ی خودسازمان ده، اهداف سامانه پدیداری می شوند.</a:t>
            </a:r>
          </a:p>
          <a:p>
            <a:r>
              <a:rPr lang="fa-IR" dirty="0" smtClean="0"/>
              <a:t>از آنجایی که کنترلی بر روی پدیداری نیست ممکن است نتایج آن با آنچه می خواهیم فاصله داشته باشد و منجر به هرج و مرج در سامانه شود.</a:t>
            </a:r>
          </a:p>
          <a:p>
            <a:r>
              <a:rPr lang="fa-IR" dirty="0" smtClean="0"/>
              <a:t>در این مدل ویژگی نظارت بالا به پایین خودتطبیقی در کنار خودسازمان دهی قرار می گیرد و پدیداری را تحت کنترل قرار می دهد.</a:t>
            </a:r>
          </a:p>
          <a:p>
            <a:r>
              <a:rPr lang="fa-IR" dirty="0" smtClean="0"/>
              <a:t>باید توجه داشت که خودتطبیقی متمرکز ناقض خودسازمان دهی غیر متمرکز نیست. بلکه تنها با تعیین مقادیری برای متغیرهای مختلف سبب می شود رفتار سامانه به سمتی که مدنظر است پدیدار شود.</a:t>
            </a:r>
          </a:p>
        </p:txBody>
      </p:sp>
      <p:sp>
        <p:nvSpPr>
          <p:cNvPr id="4" name="Slide Number Placeholder 3"/>
          <p:cNvSpPr>
            <a:spLocks noGrp="1"/>
          </p:cNvSpPr>
          <p:nvPr>
            <p:ph type="sldNum" sz="quarter" idx="12"/>
          </p:nvPr>
        </p:nvSpPr>
        <p:spPr/>
        <p:txBody>
          <a:bodyPr/>
          <a:lstStyle/>
          <a:p>
            <a:fld id="{DCF5F0F9-0D3F-48DB-9C19-62C0E4C69696}" type="slidenum">
              <a:rPr lang="en-US" smtClean="0"/>
              <a:pPr/>
              <a:t>15</a:t>
            </a:fld>
            <a:endParaRPr lang="en-US" dirty="0"/>
          </a:p>
        </p:txBody>
      </p:sp>
      <p:sp>
        <p:nvSpPr>
          <p:cNvPr id="5" name="Pentagon 4"/>
          <p:cNvSpPr/>
          <p:nvPr/>
        </p:nvSpPr>
        <p:spPr>
          <a:xfrm>
            <a:off x="19762" y="1381450"/>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798" y="1544883"/>
            <a:ext cx="1481560" cy="369332"/>
          </a:xfrm>
          <a:prstGeom prst="rect">
            <a:avLst/>
          </a:prstGeom>
          <a:noFill/>
        </p:spPr>
        <p:txBody>
          <a:bodyPr wrap="square" rtlCol="0">
            <a:spAutoFit/>
          </a:bodyPr>
          <a:lstStyle/>
          <a:p>
            <a:pPr algn="ctr" rtl="1"/>
            <a:r>
              <a:rPr lang="fa-IR" dirty="0" smtClean="0">
                <a:solidFill>
                  <a:schemeClr val="bg1"/>
                </a:solidFill>
              </a:rPr>
              <a:t>مقدمه</a:t>
            </a:r>
            <a:endParaRPr lang="en-US" dirty="0">
              <a:solidFill>
                <a:schemeClr val="bg1"/>
              </a:solidFill>
            </a:endParaRPr>
          </a:p>
        </p:txBody>
      </p:sp>
      <p:sp>
        <p:nvSpPr>
          <p:cNvPr id="7" name="Pentagon 6"/>
          <p:cNvSpPr/>
          <p:nvPr/>
        </p:nvSpPr>
        <p:spPr>
          <a:xfrm>
            <a:off x="8186" y="4263208"/>
            <a:ext cx="1922653" cy="636263"/>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Pentagon 7"/>
          <p:cNvSpPr/>
          <p:nvPr/>
        </p:nvSpPr>
        <p:spPr>
          <a:xfrm>
            <a:off x="8186" y="6187012"/>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p:cNvSpPr/>
          <p:nvPr/>
        </p:nvSpPr>
        <p:spPr>
          <a:xfrm>
            <a:off x="-3390" y="5225979"/>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a:off x="19762" y="3305254"/>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p:cNvSpPr/>
          <p:nvPr/>
        </p:nvSpPr>
        <p:spPr>
          <a:xfrm>
            <a:off x="8186" y="2344221"/>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86" y="2406963"/>
            <a:ext cx="1481560" cy="523220"/>
          </a:xfrm>
          <a:prstGeom prst="rect">
            <a:avLst/>
          </a:prstGeom>
          <a:noFill/>
        </p:spPr>
        <p:txBody>
          <a:bodyPr wrap="square" rtlCol="0">
            <a:spAutoFit/>
          </a:bodyPr>
          <a:lstStyle/>
          <a:p>
            <a:pPr algn="ctr" rtl="1"/>
            <a:r>
              <a:rPr lang="fa-IR" sz="1400" dirty="0" smtClean="0">
                <a:solidFill>
                  <a:schemeClr val="bg1"/>
                </a:solidFill>
              </a:rPr>
              <a:t>مفاهیم اساسی و ادبیات موضوع</a:t>
            </a:r>
            <a:endParaRPr lang="en-US" sz="1400" dirty="0">
              <a:solidFill>
                <a:schemeClr val="bg1"/>
              </a:solidFill>
            </a:endParaRPr>
          </a:p>
        </p:txBody>
      </p:sp>
      <p:sp>
        <p:nvSpPr>
          <p:cNvPr id="13" name="TextBox 12"/>
          <p:cNvSpPr txBox="1"/>
          <p:nvPr/>
        </p:nvSpPr>
        <p:spPr>
          <a:xfrm>
            <a:off x="19762" y="3427144"/>
            <a:ext cx="1481560" cy="369332"/>
          </a:xfrm>
          <a:prstGeom prst="rect">
            <a:avLst/>
          </a:prstGeom>
          <a:noFill/>
        </p:spPr>
        <p:txBody>
          <a:bodyPr wrap="square" rtlCol="0">
            <a:spAutoFit/>
          </a:bodyPr>
          <a:lstStyle/>
          <a:p>
            <a:pPr algn="ctr" rtl="1"/>
            <a:r>
              <a:rPr lang="fa-IR" dirty="0" smtClean="0">
                <a:solidFill>
                  <a:schemeClr val="bg1"/>
                </a:solidFill>
              </a:rPr>
              <a:t>کارهای مرتبط</a:t>
            </a:r>
            <a:endParaRPr lang="en-US" dirty="0">
              <a:solidFill>
                <a:schemeClr val="bg1"/>
              </a:solidFill>
            </a:endParaRPr>
          </a:p>
        </p:txBody>
      </p:sp>
      <p:sp>
        <p:nvSpPr>
          <p:cNvPr id="14" name="TextBox 13"/>
          <p:cNvSpPr txBox="1"/>
          <p:nvPr/>
        </p:nvSpPr>
        <p:spPr>
          <a:xfrm>
            <a:off x="8186" y="4412600"/>
            <a:ext cx="1481560" cy="338554"/>
          </a:xfrm>
          <a:prstGeom prst="rect">
            <a:avLst/>
          </a:prstGeom>
          <a:noFill/>
        </p:spPr>
        <p:txBody>
          <a:bodyPr wrap="square" rtlCol="0">
            <a:spAutoFit/>
          </a:bodyPr>
          <a:lstStyle/>
          <a:p>
            <a:pPr algn="ctr" rtl="1"/>
            <a:r>
              <a:rPr lang="fa-IR" sz="1600" dirty="0" smtClean="0">
                <a:solidFill>
                  <a:schemeClr val="bg1"/>
                </a:solidFill>
              </a:rPr>
              <a:t>مدل پیشنهادی</a:t>
            </a:r>
            <a:endParaRPr lang="en-US" sz="1600" dirty="0">
              <a:solidFill>
                <a:schemeClr val="bg1"/>
              </a:solidFill>
            </a:endParaRPr>
          </a:p>
        </p:txBody>
      </p:sp>
      <p:sp>
        <p:nvSpPr>
          <p:cNvPr id="15" name="TextBox 14"/>
          <p:cNvSpPr txBox="1"/>
          <p:nvPr/>
        </p:nvSpPr>
        <p:spPr>
          <a:xfrm>
            <a:off x="8187" y="5386481"/>
            <a:ext cx="1481560" cy="307777"/>
          </a:xfrm>
          <a:prstGeom prst="rect">
            <a:avLst/>
          </a:prstGeom>
          <a:noFill/>
        </p:spPr>
        <p:txBody>
          <a:bodyPr wrap="square" rtlCol="0">
            <a:spAutoFit/>
          </a:bodyPr>
          <a:lstStyle/>
          <a:p>
            <a:pPr algn="ctr" rtl="1"/>
            <a:r>
              <a:rPr lang="fa-IR" sz="1400" dirty="0" smtClean="0">
                <a:solidFill>
                  <a:schemeClr val="bg1"/>
                </a:solidFill>
              </a:rPr>
              <a:t>ارزیابی و مقایسه</a:t>
            </a:r>
            <a:endParaRPr lang="en-US" sz="1400" dirty="0">
              <a:solidFill>
                <a:schemeClr val="bg1"/>
              </a:solidFill>
            </a:endParaRPr>
          </a:p>
        </p:txBody>
      </p:sp>
      <p:sp>
        <p:nvSpPr>
          <p:cNvPr id="16" name="TextBox 15"/>
          <p:cNvSpPr txBox="1"/>
          <p:nvPr/>
        </p:nvSpPr>
        <p:spPr>
          <a:xfrm>
            <a:off x="19762" y="6379564"/>
            <a:ext cx="1481560" cy="276999"/>
          </a:xfrm>
          <a:prstGeom prst="rect">
            <a:avLst/>
          </a:prstGeom>
          <a:noFill/>
        </p:spPr>
        <p:txBody>
          <a:bodyPr wrap="square" rtlCol="0">
            <a:spAutoFit/>
          </a:bodyPr>
          <a:lstStyle/>
          <a:p>
            <a:pPr algn="ctr" rtl="1"/>
            <a:r>
              <a:rPr lang="fa-IR" sz="1200" dirty="0" smtClean="0">
                <a:solidFill>
                  <a:schemeClr val="bg1"/>
                </a:solidFill>
              </a:rPr>
              <a:t>خلاصه و نتیجه گیری</a:t>
            </a:r>
            <a:endParaRPr lang="en-US" sz="1200" dirty="0">
              <a:solidFill>
                <a:schemeClr val="bg1"/>
              </a:solidFill>
            </a:endParaRPr>
          </a:p>
        </p:txBody>
      </p:sp>
    </p:spTree>
    <p:extLst>
      <p:ext uri="{BB962C8B-B14F-4D97-AF65-F5344CB8AC3E}">
        <p14:creationId xmlns:p14="http://schemas.microsoft.com/office/powerpoint/2010/main" val="31439988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1" end="1"/>
                                            </p:txEl>
                                          </p:spTgt>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2" end="2"/>
                                            </p:txEl>
                                          </p:spTgt>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3" dur="500"/>
                                        <p:tgtEl>
                                          <p:spTgt spid="3">
                                            <p:txEl>
                                              <p:pRg st="3" end="3"/>
                                            </p:txEl>
                                          </p:spTgt>
                                        </p:tgtEl>
                                      </p:cBhvr>
                                    </p:animEffect>
                                  </p:childTnLst>
                                </p:cTn>
                              </p:par>
                            </p:childTnLst>
                          </p:cTn>
                        </p:par>
                        <p:par>
                          <p:cTn id="24" fill="hold">
                            <p:stCondLst>
                              <p:cond delay="2000"/>
                            </p:stCondLst>
                            <p:childTnLst>
                              <p:par>
                                <p:cTn id="25" presetID="12" presetClass="entr" presetSubtype="4"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ویژگی های مدل پیشنهادی</a:t>
            </a:r>
            <a:endParaRPr lang="en-US" dirty="0"/>
          </a:p>
        </p:txBody>
      </p:sp>
      <p:sp>
        <p:nvSpPr>
          <p:cNvPr id="3" name="Content Placeholder 2"/>
          <p:cNvSpPr>
            <a:spLocks noGrp="1"/>
          </p:cNvSpPr>
          <p:nvPr>
            <p:ph idx="1"/>
          </p:nvPr>
        </p:nvSpPr>
        <p:spPr/>
        <p:txBody>
          <a:bodyPr/>
          <a:lstStyle/>
          <a:p>
            <a:r>
              <a:rPr lang="fa-IR" dirty="0" smtClean="0"/>
              <a:t>نیاز اصلی وجود یک عامل ناظر است. </a:t>
            </a:r>
          </a:p>
          <a:p>
            <a:r>
              <a:rPr lang="fa-IR" dirty="0" smtClean="0"/>
              <a:t>تبدیل عامل ناظر به گلوگاه.</a:t>
            </a:r>
          </a:p>
          <a:p>
            <a:pPr lvl="1"/>
            <a:r>
              <a:rPr lang="fa-IR" dirty="0" smtClean="0"/>
              <a:t>درنظر گرفتن سازمان دهی سلسله مراتبی و وجود عامل های میانی</a:t>
            </a:r>
          </a:p>
          <a:p>
            <a:r>
              <a:rPr lang="fa-IR" dirty="0" smtClean="0"/>
              <a:t>سلسله مراتبی کامل و عدم وجود امکان دسته بندی عامل ها بر اساس سناریویی خاص</a:t>
            </a:r>
          </a:p>
          <a:p>
            <a:pPr lvl="1"/>
            <a:r>
              <a:rPr lang="fa-IR" dirty="0" smtClean="0"/>
              <a:t>درنظر گرفتن سازمان دهی فدراسیونی و وجود نماینده برای عامل های هر دسته</a:t>
            </a:r>
          </a:p>
          <a:p>
            <a:r>
              <a:rPr lang="fa-IR" dirty="0" smtClean="0"/>
              <a:t>نتیجه: سازمان دهی فدراسیونیِ سلسله مراتبی یا </a:t>
            </a:r>
            <a:r>
              <a:rPr lang="en-US" dirty="0" smtClean="0"/>
              <a:t>FHOrganization</a:t>
            </a:r>
          </a:p>
          <a:p>
            <a:endParaRPr lang="fa-IR" dirty="0" smtClean="0"/>
          </a:p>
        </p:txBody>
      </p:sp>
      <p:sp>
        <p:nvSpPr>
          <p:cNvPr id="4" name="Slide Number Placeholder 3"/>
          <p:cNvSpPr>
            <a:spLocks noGrp="1"/>
          </p:cNvSpPr>
          <p:nvPr>
            <p:ph type="sldNum" sz="quarter" idx="12"/>
          </p:nvPr>
        </p:nvSpPr>
        <p:spPr/>
        <p:txBody>
          <a:bodyPr/>
          <a:lstStyle/>
          <a:p>
            <a:fld id="{DCF5F0F9-0D3F-48DB-9C19-62C0E4C69696}" type="slidenum">
              <a:rPr lang="en-US" smtClean="0"/>
              <a:pPr/>
              <a:t>16</a:t>
            </a:fld>
            <a:endParaRPr lang="en-US" dirty="0"/>
          </a:p>
        </p:txBody>
      </p:sp>
      <p:sp>
        <p:nvSpPr>
          <p:cNvPr id="5" name="Pentagon 4"/>
          <p:cNvSpPr/>
          <p:nvPr/>
        </p:nvSpPr>
        <p:spPr>
          <a:xfrm>
            <a:off x="19762" y="1381450"/>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798" y="1544883"/>
            <a:ext cx="1481560" cy="369332"/>
          </a:xfrm>
          <a:prstGeom prst="rect">
            <a:avLst/>
          </a:prstGeom>
          <a:noFill/>
        </p:spPr>
        <p:txBody>
          <a:bodyPr wrap="square" rtlCol="0">
            <a:spAutoFit/>
          </a:bodyPr>
          <a:lstStyle/>
          <a:p>
            <a:pPr algn="ctr" rtl="1"/>
            <a:r>
              <a:rPr lang="fa-IR" dirty="0" smtClean="0">
                <a:solidFill>
                  <a:schemeClr val="bg1"/>
                </a:solidFill>
              </a:rPr>
              <a:t>مقدمه</a:t>
            </a:r>
            <a:endParaRPr lang="en-US" dirty="0">
              <a:solidFill>
                <a:schemeClr val="bg1"/>
              </a:solidFill>
            </a:endParaRPr>
          </a:p>
        </p:txBody>
      </p:sp>
      <p:sp>
        <p:nvSpPr>
          <p:cNvPr id="7" name="Pentagon 6"/>
          <p:cNvSpPr/>
          <p:nvPr/>
        </p:nvSpPr>
        <p:spPr>
          <a:xfrm>
            <a:off x="8186" y="4263208"/>
            <a:ext cx="1922653" cy="636263"/>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Pentagon 7"/>
          <p:cNvSpPr/>
          <p:nvPr/>
        </p:nvSpPr>
        <p:spPr>
          <a:xfrm>
            <a:off x="8186" y="6187012"/>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p:cNvSpPr/>
          <p:nvPr/>
        </p:nvSpPr>
        <p:spPr>
          <a:xfrm>
            <a:off x="-3390" y="5225979"/>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a:off x="19762" y="3305254"/>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p:cNvSpPr/>
          <p:nvPr/>
        </p:nvSpPr>
        <p:spPr>
          <a:xfrm>
            <a:off x="8186" y="2344221"/>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86" y="2406963"/>
            <a:ext cx="1481560" cy="523220"/>
          </a:xfrm>
          <a:prstGeom prst="rect">
            <a:avLst/>
          </a:prstGeom>
          <a:noFill/>
        </p:spPr>
        <p:txBody>
          <a:bodyPr wrap="square" rtlCol="0">
            <a:spAutoFit/>
          </a:bodyPr>
          <a:lstStyle/>
          <a:p>
            <a:pPr algn="ctr" rtl="1"/>
            <a:r>
              <a:rPr lang="fa-IR" sz="1400" dirty="0" smtClean="0">
                <a:solidFill>
                  <a:schemeClr val="bg1"/>
                </a:solidFill>
              </a:rPr>
              <a:t>مفاهیم اساسی و ادبیات موضوع</a:t>
            </a:r>
            <a:endParaRPr lang="en-US" sz="1400" dirty="0">
              <a:solidFill>
                <a:schemeClr val="bg1"/>
              </a:solidFill>
            </a:endParaRPr>
          </a:p>
        </p:txBody>
      </p:sp>
      <p:sp>
        <p:nvSpPr>
          <p:cNvPr id="13" name="TextBox 12"/>
          <p:cNvSpPr txBox="1"/>
          <p:nvPr/>
        </p:nvSpPr>
        <p:spPr>
          <a:xfrm>
            <a:off x="19762" y="3427144"/>
            <a:ext cx="1481560" cy="369332"/>
          </a:xfrm>
          <a:prstGeom prst="rect">
            <a:avLst/>
          </a:prstGeom>
          <a:noFill/>
        </p:spPr>
        <p:txBody>
          <a:bodyPr wrap="square" rtlCol="0">
            <a:spAutoFit/>
          </a:bodyPr>
          <a:lstStyle/>
          <a:p>
            <a:pPr algn="ctr" rtl="1"/>
            <a:r>
              <a:rPr lang="fa-IR" dirty="0" smtClean="0">
                <a:solidFill>
                  <a:schemeClr val="bg1"/>
                </a:solidFill>
              </a:rPr>
              <a:t>کارهای مرتبط</a:t>
            </a:r>
            <a:endParaRPr lang="en-US" dirty="0">
              <a:solidFill>
                <a:schemeClr val="bg1"/>
              </a:solidFill>
            </a:endParaRPr>
          </a:p>
        </p:txBody>
      </p:sp>
      <p:sp>
        <p:nvSpPr>
          <p:cNvPr id="14" name="TextBox 13"/>
          <p:cNvSpPr txBox="1"/>
          <p:nvPr/>
        </p:nvSpPr>
        <p:spPr>
          <a:xfrm>
            <a:off x="8186" y="4412600"/>
            <a:ext cx="1481560" cy="338554"/>
          </a:xfrm>
          <a:prstGeom prst="rect">
            <a:avLst/>
          </a:prstGeom>
          <a:noFill/>
        </p:spPr>
        <p:txBody>
          <a:bodyPr wrap="square" rtlCol="0">
            <a:spAutoFit/>
          </a:bodyPr>
          <a:lstStyle/>
          <a:p>
            <a:pPr algn="ctr" rtl="1"/>
            <a:r>
              <a:rPr lang="fa-IR" sz="1600" dirty="0" smtClean="0">
                <a:solidFill>
                  <a:schemeClr val="bg1"/>
                </a:solidFill>
              </a:rPr>
              <a:t>مدل پیشنهادی</a:t>
            </a:r>
            <a:endParaRPr lang="en-US" sz="1600" dirty="0">
              <a:solidFill>
                <a:schemeClr val="bg1"/>
              </a:solidFill>
            </a:endParaRPr>
          </a:p>
        </p:txBody>
      </p:sp>
      <p:sp>
        <p:nvSpPr>
          <p:cNvPr id="15" name="TextBox 14"/>
          <p:cNvSpPr txBox="1"/>
          <p:nvPr/>
        </p:nvSpPr>
        <p:spPr>
          <a:xfrm>
            <a:off x="8187" y="5386481"/>
            <a:ext cx="1481560" cy="307777"/>
          </a:xfrm>
          <a:prstGeom prst="rect">
            <a:avLst/>
          </a:prstGeom>
          <a:noFill/>
        </p:spPr>
        <p:txBody>
          <a:bodyPr wrap="square" rtlCol="0">
            <a:spAutoFit/>
          </a:bodyPr>
          <a:lstStyle/>
          <a:p>
            <a:pPr algn="ctr" rtl="1"/>
            <a:r>
              <a:rPr lang="fa-IR" sz="1400" dirty="0" smtClean="0">
                <a:solidFill>
                  <a:schemeClr val="bg1"/>
                </a:solidFill>
              </a:rPr>
              <a:t>ارزیابی و مقایسه</a:t>
            </a:r>
            <a:endParaRPr lang="en-US" sz="1400" dirty="0">
              <a:solidFill>
                <a:schemeClr val="bg1"/>
              </a:solidFill>
            </a:endParaRPr>
          </a:p>
        </p:txBody>
      </p:sp>
      <p:sp>
        <p:nvSpPr>
          <p:cNvPr id="16" name="TextBox 15"/>
          <p:cNvSpPr txBox="1"/>
          <p:nvPr/>
        </p:nvSpPr>
        <p:spPr>
          <a:xfrm>
            <a:off x="19762" y="6379564"/>
            <a:ext cx="1481560" cy="276999"/>
          </a:xfrm>
          <a:prstGeom prst="rect">
            <a:avLst/>
          </a:prstGeom>
          <a:noFill/>
        </p:spPr>
        <p:txBody>
          <a:bodyPr wrap="square" rtlCol="0">
            <a:spAutoFit/>
          </a:bodyPr>
          <a:lstStyle/>
          <a:p>
            <a:pPr algn="ctr" rtl="1"/>
            <a:r>
              <a:rPr lang="fa-IR" sz="1200" dirty="0" smtClean="0">
                <a:solidFill>
                  <a:schemeClr val="bg1"/>
                </a:solidFill>
              </a:rPr>
              <a:t>خلاصه و نتیجه گیری</a:t>
            </a:r>
            <a:endParaRPr lang="en-US" sz="1200" dirty="0">
              <a:solidFill>
                <a:schemeClr val="bg1"/>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933702896"/>
              </p:ext>
            </p:extLst>
          </p:nvPr>
        </p:nvGraphicFramePr>
        <p:xfrm>
          <a:off x="2133600" y="1544883"/>
          <a:ext cx="6400800" cy="3925824"/>
        </p:xfrm>
        <a:graphic>
          <a:graphicData uri="http://schemas.openxmlformats.org/drawingml/2006/table">
            <a:tbl>
              <a:tblPr rtl="1" firstRow="1" firstCol="1" bandRow="1">
                <a:tableStyleId>{793D81CF-94F2-401A-BA57-92F5A7B2D0C5}</a:tableStyleId>
              </a:tblPr>
              <a:tblGrid>
                <a:gridCol w="3200400"/>
                <a:gridCol w="3200400"/>
              </a:tblGrid>
              <a:tr h="235430">
                <a:tc>
                  <a:txBody>
                    <a:bodyPr/>
                    <a:lstStyle/>
                    <a:p>
                      <a:pPr marL="0" marR="0" algn="ctr" rtl="1">
                        <a:lnSpc>
                          <a:spcPct val="115000"/>
                        </a:lnSpc>
                        <a:spcBef>
                          <a:spcPts val="0"/>
                        </a:spcBef>
                        <a:spcAft>
                          <a:spcPts val="1000"/>
                        </a:spcAft>
                      </a:pPr>
                      <a:r>
                        <a:rPr lang="fa-IR" sz="1600" dirty="0">
                          <a:effectLst/>
                          <a:cs typeface="B Mitra" panose="00000400000000000000" pitchFamily="2" charset="-78"/>
                        </a:rPr>
                        <a:t>ویژگی مورد نیاز</a:t>
                      </a:r>
                      <a:endParaRPr lang="en-US" sz="1600" b="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marL="0" marR="0" algn="ctr" rtl="1">
                        <a:lnSpc>
                          <a:spcPct val="115000"/>
                        </a:lnSpc>
                        <a:spcBef>
                          <a:spcPts val="0"/>
                        </a:spcBef>
                        <a:spcAft>
                          <a:spcPts val="1000"/>
                        </a:spcAft>
                      </a:pPr>
                      <a:r>
                        <a:rPr lang="fa-IR" sz="1600" dirty="0">
                          <a:effectLst/>
                          <a:cs typeface="B Mitra" panose="00000400000000000000" pitchFamily="2" charset="-78"/>
                        </a:rPr>
                        <a:t>ویژگی معادل</a:t>
                      </a:r>
                      <a:endParaRPr lang="en-US" sz="16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r>
              <a:tr h="941718">
                <a:tc>
                  <a:txBody>
                    <a:bodyPr/>
                    <a:lstStyle/>
                    <a:p>
                      <a:pPr marL="0" marR="0" algn="just" rtl="1">
                        <a:lnSpc>
                          <a:spcPct val="115000"/>
                        </a:lnSpc>
                        <a:spcBef>
                          <a:spcPts val="0"/>
                        </a:spcBef>
                        <a:spcAft>
                          <a:spcPts val="1000"/>
                        </a:spcAft>
                      </a:pPr>
                      <a:r>
                        <a:rPr lang="fa-IR" sz="1600" b="0" dirty="0">
                          <a:effectLst/>
                          <a:cs typeface="B Mitra" panose="00000400000000000000" pitchFamily="2" charset="-78"/>
                        </a:rPr>
                        <a:t>وجود یک ساختار درخت مانند که یک عامل در رأس آن باشد</a:t>
                      </a:r>
                      <a:endParaRPr lang="en-US" sz="1600" b="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tc>
                <a:tc>
                  <a:txBody>
                    <a:bodyPr/>
                    <a:lstStyle/>
                    <a:p>
                      <a:pPr marL="0" marR="0" algn="just" rtl="1">
                        <a:lnSpc>
                          <a:spcPct val="115000"/>
                        </a:lnSpc>
                        <a:spcBef>
                          <a:spcPts val="0"/>
                        </a:spcBef>
                        <a:spcAft>
                          <a:spcPts val="1000"/>
                        </a:spcAft>
                      </a:pPr>
                      <a:r>
                        <a:rPr lang="fa-IR" sz="1600" dirty="0">
                          <a:effectLst/>
                          <a:cs typeface="B Mitra" panose="00000400000000000000" pitchFamily="2" charset="-78"/>
                        </a:rPr>
                        <a:t>سازمان‌دهی سلسله‌مراتبی: عامل‌ها در ساختاری درخت مانند قرار گرفته‌اند که در آن عامل‌ها در سطوح بالاتر دیدی جامع‌تر از کل سامانه، نسبت به عامل‌ها در سطوح پایین‌تر </a:t>
                      </a:r>
                      <a:r>
                        <a:rPr lang="fa-IR" sz="1600" dirty="0" smtClean="0">
                          <a:effectLst/>
                          <a:cs typeface="B Mitra" panose="00000400000000000000" pitchFamily="2" charset="-78"/>
                        </a:rPr>
                        <a:t>دارند.</a:t>
                      </a:r>
                      <a:endParaRPr lang="en-US" sz="16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tc>
              </a:tr>
              <a:tr h="1177148">
                <a:tc>
                  <a:txBody>
                    <a:bodyPr/>
                    <a:lstStyle/>
                    <a:p>
                      <a:pPr marL="0" marR="0" algn="just" rtl="1">
                        <a:lnSpc>
                          <a:spcPct val="115000"/>
                        </a:lnSpc>
                        <a:spcBef>
                          <a:spcPts val="0"/>
                        </a:spcBef>
                        <a:spcAft>
                          <a:spcPts val="1000"/>
                        </a:spcAft>
                      </a:pPr>
                      <a:r>
                        <a:rPr lang="fa-IR" sz="1600" b="0" dirty="0">
                          <a:effectLst/>
                          <a:cs typeface="B Mitra" panose="00000400000000000000" pitchFamily="2" charset="-78"/>
                        </a:rPr>
                        <a:t>امکان وجود بیش از یک سطح، تا وظیفه‌ی نظارتی در سطوح مختلف توزیع شود و یک عامل به عنوان ناظر تحت فشار نباشد</a:t>
                      </a:r>
                      <a:endParaRPr lang="en-US" sz="1600" b="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tc>
                <a:tc>
                  <a:txBody>
                    <a:bodyPr/>
                    <a:lstStyle/>
                    <a:p>
                      <a:pPr marL="0" marR="0" algn="just" rtl="1">
                        <a:lnSpc>
                          <a:spcPct val="115000"/>
                        </a:lnSpc>
                        <a:spcBef>
                          <a:spcPts val="0"/>
                        </a:spcBef>
                        <a:spcAft>
                          <a:spcPts val="1000"/>
                        </a:spcAft>
                      </a:pPr>
                      <a:r>
                        <a:rPr lang="fa-IR" sz="1600" dirty="0">
                          <a:effectLst/>
                          <a:cs typeface="B Mitra" panose="00000400000000000000" pitchFamily="2" charset="-78"/>
                        </a:rPr>
                        <a:t>سازمان‌دهی سلسله‌مراتبی: داده‌ای که در سطوح پایین سامانه‌ ایجاد شده است به سمت بالا می‌رود تا یک دید وسیع‌تر از کل عامل‌ها به دست آید. در حالی که دستورات تولید شده با استفاده از این داده‌ها، به سمت پایین حرکت می‌کنند (وجود سطوح) </a:t>
                      </a:r>
                      <a:endParaRPr lang="en-US" sz="16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tc>
              </a:tr>
              <a:tr h="941718">
                <a:tc>
                  <a:txBody>
                    <a:bodyPr/>
                    <a:lstStyle/>
                    <a:p>
                      <a:pPr marL="0" marR="0" algn="just" rtl="1">
                        <a:lnSpc>
                          <a:spcPct val="115000"/>
                        </a:lnSpc>
                        <a:spcBef>
                          <a:spcPts val="0"/>
                        </a:spcBef>
                        <a:spcAft>
                          <a:spcPts val="1000"/>
                        </a:spcAft>
                      </a:pPr>
                      <a:r>
                        <a:rPr lang="fa-IR" sz="1600" b="0" dirty="0">
                          <a:effectLst/>
                          <a:cs typeface="B Mitra" panose="00000400000000000000" pitchFamily="2" charset="-78"/>
                        </a:rPr>
                        <a:t>وجود یک عامل به عنوان نماینده‌ی دسته‌ها</a:t>
                      </a:r>
                      <a:endParaRPr lang="en-US" sz="1600" b="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tc>
                <a:tc>
                  <a:txBody>
                    <a:bodyPr/>
                    <a:lstStyle/>
                    <a:p>
                      <a:pPr marL="0" marR="0" algn="just" rtl="1">
                        <a:lnSpc>
                          <a:spcPct val="115000"/>
                        </a:lnSpc>
                        <a:spcBef>
                          <a:spcPts val="0"/>
                        </a:spcBef>
                        <a:spcAft>
                          <a:spcPts val="1000"/>
                        </a:spcAft>
                      </a:pPr>
                      <a:r>
                        <a:rPr lang="fa-IR" sz="1600" dirty="0">
                          <a:effectLst/>
                          <a:cs typeface="B Mitra" panose="00000400000000000000" pitchFamily="2" charset="-78"/>
                        </a:rPr>
                        <a:t>سازمان‌دهی فدراسیونی: گروهی از عامل‌ها مقداری از خودمختاری را به یک عامل نماینده‌ محول می‌کنند. این عامل وظیفه‌ی ارتباط با بیرون از گروه را برعهده دارد. </a:t>
                      </a:r>
                      <a:endParaRPr lang="en-US" sz="16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tc>
              </a:tr>
            </a:tbl>
          </a:graphicData>
        </a:graphic>
      </p:graphicFrame>
    </p:spTree>
    <p:extLst>
      <p:ext uri="{BB962C8B-B14F-4D97-AF65-F5344CB8AC3E}">
        <p14:creationId xmlns:p14="http://schemas.microsoft.com/office/powerpoint/2010/main" val="14078124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1" end="1"/>
                                            </p:txEl>
                                          </p:spTgt>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2" end="2"/>
                                            </p:txEl>
                                          </p:spTgt>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3" dur="500"/>
                                        <p:tgtEl>
                                          <p:spTgt spid="3">
                                            <p:txEl>
                                              <p:pRg st="3" end="3"/>
                                            </p:txEl>
                                          </p:spTgt>
                                        </p:tgtEl>
                                      </p:cBhvr>
                                    </p:animEffect>
                                  </p:childTnLst>
                                </p:cTn>
                              </p:par>
                            </p:childTnLst>
                          </p:cTn>
                        </p:par>
                        <p:par>
                          <p:cTn id="24" fill="hold">
                            <p:stCondLst>
                              <p:cond delay="2000"/>
                            </p:stCondLst>
                            <p:childTnLst>
                              <p:par>
                                <p:cTn id="25" presetID="12" presetClass="entr" presetSubtype="4"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4" end="4"/>
                                            </p:txEl>
                                          </p:spTgt>
                                        </p:tgtEl>
                                      </p:cBhvr>
                                    </p:animEffect>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مدل پیشنهادی</a:t>
            </a:r>
            <a:endParaRPr lang="en-US" dirty="0"/>
          </a:p>
        </p:txBody>
      </p:sp>
      <p:sp>
        <p:nvSpPr>
          <p:cNvPr id="4" name="Slide Number Placeholder 3"/>
          <p:cNvSpPr>
            <a:spLocks noGrp="1"/>
          </p:cNvSpPr>
          <p:nvPr>
            <p:ph type="sldNum" sz="quarter" idx="12"/>
          </p:nvPr>
        </p:nvSpPr>
        <p:spPr/>
        <p:txBody>
          <a:bodyPr/>
          <a:lstStyle/>
          <a:p>
            <a:fld id="{DCF5F0F9-0D3F-48DB-9C19-62C0E4C69696}" type="slidenum">
              <a:rPr lang="en-US" smtClean="0"/>
              <a:pPr/>
              <a:t>17</a:t>
            </a:fld>
            <a:endParaRPr lang="en-US" dirty="0"/>
          </a:p>
        </p:txBody>
      </p:sp>
      <p:sp>
        <p:nvSpPr>
          <p:cNvPr id="5" name="Pentagon 4"/>
          <p:cNvSpPr/>
          <p:nvPr/>
        </p:nvSpPr>
        <p:spPr>
          <a:xfrm>
            <a:off x="19762" y="1381450"/>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798" y="1544883"/>
            <a:ext cx="1481560" cy="369332"/>
          </a:xfrm>
          <a:prstGeom prst="rect">
            <a:avLst/>
          </a:prstGeom>
          <a:noFill/>
        </p:spPr>
        <p:txBody>
          <a:bodyPr wrap="square" rtlCol="0">
            <a:spAutoFit/>
          </a:bodyPr>
          <a:lstStyle/>
          <a:p>
            <a:pPr algn="ctr" rtl="1"/>
            <a:r>
              <a:rPr lang="fa-IR" dirty="0" smtClean="0">
                <a:solidFill>
                  <a:schemeClr val="bg1"/>
                </a:solidFill>
              </a:rPr>
              <a:t>مقدمه</a:t>
            </a:r>
            <a:endParaRPr lang="en-US" dirty="0">
              <a:solidFill>
                <a:schemeClr val="bg1"/>
              </a:solidFill>
            </a:endParaRPr>
          </a:p>
        </p:txBody>
      </p:sp>
      <p:sp>
        <p:nvSpPr>
          <p:cNvPr id="7" name="Pentagon 6"/>
          <p:cNvSpPr/>
          <p:nvPr/>
        </p:nvSpPr>
        <p:spPr>
          <a:xfrm>
            <a:off x="8186" y="4263208"/>
            <a:ext cx="1922653" cy="636263"/>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Pentagon 7"/>
          <p:cNvSpPr/>
          <p:nvPr/>
        </p:nvSpPr>
        <p:spPr>
          <a:xfrm>
            <a:off x="8186" y="6187012"/>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p:cNvSpPr/>
          <p:nvPr/>
        </p:nvSpPr>
        <p:spPr>
          <a:xfrm>
            <a:off x="-3390" y="5225979"/>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a:off x="19762" y="3305254"/>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p:cNvSpPr/>
          <p:nvPr/>
        </p:nvSpPr>
        <p:spPr>
          <a:xfrm>
            <a:off x="8186" y="2344221"/>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86" y="2406963"/>
            <a:ext cx="1481560" cy="523220"/>
          </a:xfrm>
          <a:prstGeom prst="rect">
            <a:avLst/>
          </a:prstGeom>
          <a:noFill/>
        </p:spPr>
        <p:txBody>
          <a:bodyPr wrap="square" rtlCol="0">
            <a:spAutoFit/>
          </a:bodyPr>
          <a:lstStyle/>
          <a:p>
            <a:pPr algn="ctr" rtl="1"/>
            <a:r>
              <a:rPr lang="fa-IR" sz="1400" dirty="0" smtClean="0">
                <a:solidFill>
                  <a:schemeClr val="bg1"/>
                </a:solidFill>
              </a:rPr>
              <a:t>مفاهیم اساسی و ادبیات موضوع</a:t>
            </a:r>
            <a:endParaRPr lang="en-US" sz="1400" dirty="0">
              <a:solidFill>
                <a:schemeClr val="bg1"/>
              </a:solidFill>
            </a:endParaRPr>
          </a:p>
        </p:txBody>
      </p:sp>
      <p:sp>
        <p:nvSpPr>
          <p:cNvPr id="13" name="TextBox 12"/>
          <p:cNvSpPr txBox="1"/>
          <p:nvPr/>
        </p:nvSpPr>
        <p:spPr>
          <a:xfrm>
            <a:off x="19762" y="3427144"/>
            <a:ext cx="1481560" cy="369332"/>
          </a:xfrm>
          <a:prstGeom prst="rect">
            <a:avLst/>
          </a:prstGeom>
          <a:noFill/>
        </p:spPr>
        <p:txBody>
          <a:bodyPr wrap="square" rtlCol="0">
            <a:spAutoFit/>
          </a:bodyPr>
          <a:lstStyle/>
          <a:p>
            <a:pPr algn="ctr" rtl="1"/>
            <a:r>
              <a:rPr lang="fa-IR" dirty="0" smtClean="0">
                <a:solidFill>
                  <a:schemeClr val="bg1"/>
                </a:solidFill>
              </a:rPr>
              <a:t>کارهای مرتبط</a:t>
            </a:r>
            <a:endParaRPr lang="en-US" dirty="0">
              <a:solidFill>
                <a:schemeClr val="bg1"/>
              </a:solidFill>
            </a:endParaRPr>
          </a:p>
        </p:txBody>
      </p:sp>
      <p:sp>
        <p:nvSpPr>
          <p:cNvPr id="14" name="TextBox 13"/>
          <p:cNvSpPr txBox="1"/>
          <p:nvPr/>
        </p:nvSpPr>
        <p:spPr>
          <a:xfrm>
            <a:off x="8186" y="4412600"/>
            <a:ext cx="1481560" cy="338554"/>
          </a:xfrm>
          <a:prstGeom prst="rect">
            <a:avLst/>
          </a:prstGeom>
          <a:noFill/>
        </p:spPr>
        <p:txBody>
          <a:bodyPr wrap="square" rtlCol="0">
            <a:spAutoFit/>
          </a:bodyPr>
          <a:lstStyle/>
          <a:p>
            <a:pPr algn="ctr" rtl="1"/>
            <a:r>
              <a:rPr lang="fa-IR" sz="1600" dirty="0" smtClean="0">
                <a:solidFill>
                  <a:schemeClr val="bg1"/>
                </a:solidFill>
              </a:rPr>
              <a:t>مدل پیشنهادی</a:t>
            </a:r>
            <a:endParaRPr lang="en-US" sz="1600" dirty="0">
              <a:solidFill>
                <a:schemeClr val="bg1"/>
              </a:solidFill>
            </a:endParaRPr>
          </a:p>
        </p:txBody>
      </p:sp>
      <p:sp>
        <p:nvSpPr>
          <p:cNvPr id="15" name="TextBox 14"/>
          <p:cNvSpPr txBox="1"/>
          <p:nvPr/>
        </p:nvSpPr>
        <p:spPr>
          <a:xfrm>
            <a:off x="8187" y="5386481"/>
            <a:ext cx="1481560" cy="307777"/>
          </a:xfrm>
          <a:prstGeom prst="rect">
            <a:avLst/>
          </a:prstGeom>
          <a:noFill/>
        </p:spPr>
        <p:txBody>
          <a:bodyPr wrap="square" rtlCol="0">
            <a:spAutoFit/>
          </a:bodyPr>
          <a:lstStyle/>
          <a:p>
            <a:pPr algn="ctr" rtl="1"/>
            <a:r>
              <a:rPr lang="fa-IR" sz="1400" dirty="0" smtClean="0">
                <a:solidFill>
                  <a:schemeClr val="bg1"/>
                </a:solidFill>
              </a:rPr>
              <a:t>ارزیابی و مقایسه</a:t>
            </a:r>
            <a:endParaRPr lang="en-US" sz="1400" dirty="0">
              <a:solidFill>
                <a:schemeClr val="bg1"/>
              </a:solidFill>
            </a:endParaRPr>
          </a:p>
        </p:txBody>
      </p:sp>
      <p:sp>
        <p:nvSpPr>
          <p:cNvPr id="16" name="TextBox 15"/>
          <p:cNvSpPr txBox="1"/>
          <p:nvPr/>
        </p:nvSpPr>
        <p:spPr>
          <a:xfrm>
            <a:off x="19762" y="6379564"/>
            <a:ext cx="1481560" cy="276999"/>
          </a:xfrm>
          <a:prstGeom prst="rect">
            <a:avLst/>
          </a:prstGeom>
          <a:noFill/>
        </p:spPr>
        <p:txBody>
          <a:bodyPr wrap="square" rtlCol="0">
            <a:spAutoFit/>
          </a:bodyPr>
          <a:lstStyle/>
          <a:p>
            <a:pPr algn="ctr" rtl="1"/>
            <a:r>
              <a:rPr lang="fa-IR" sz="1200" dirty="0" smtClean="0">
                <a:solidFill>
                  <a:schemeClr val="bg1"/>
                </a:solidFill>
              </a:rPr>
              <a:t>خلاصه و نتیجه گیری</a:t>
            </a:r>
            <a:endParaRPr lang="en-US" sz="1200" dirty="0">
              <a:solidFill>
                <a:schemeClr val="bg1"/>
              </a:solidFill>
            </a:endParaRPr>
          </a:p>
        </p:txBody>
      </p:sp>
      <p:pic>
        <p:nvPicPr>
          <p:cNvPr id="17" name="Content Placeholder 16" descr="D:\E\scientific\M.S courses\Thesis\Payanname\shapes\FHOrganization Model.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8156" y="1713053"/>
            <a:ext cx="5957925" cy="41987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39934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توضیح مدل با یک مثال</a:t>
            </a:r>
            <a:endParaRPr lang="en-US" dirty="0"/>
          </a:p>
        </p:txBody>
      </p:sp>
      <p:sp>
        <p:nvSpPr>
          <p:cNvPr id="4" name="Slide Number Placeholder 3"/>
          <p:cNvSpPr>
            <a:spLocks noGrp="1"/>
          </p:cNvSpPr>
          <p:nvPr>
            <p:ph type="sldNum" sz="quarter" idx="12"/>
          </p:nvPr>
        </p:nvSpPr>
        <p:spPr/>
        <p:txBody>
          <a:bodyPr/>
          <a:lstStyle/>
          <a:p>
            <a:fld id="{DCF5F0F9-0D3F-48DB-9C19-62C0E4C69696}" type="slidenum">
              <a:rPr lang="en-US" smtClean="0"/>
              <a:pPr/>
              <a:t>18</a:t>
            </a:fld>
            <a:endParaRPr lang="en-US" dirty="0"/>
          </a:p>
        </p:txBody>
      </p:sp>
      <p:sp>
        <p:nvSpPr>
          <p:cNvPr id="5" name="Pentagon 4"/>
          <p:cNvSpPr/>
          <p:nvPr/>
        </p:nvSpPr>
        <p:spPr>
          <a:xfrm>
            <a:off x="19762" y="1381450"/>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798" y="1544883"/>
            <a:ext cx="1481560" cy="369332"/>
          </a:xfrm>
          <a:prstGeom prst="rect">
            <a:avLst/>
          </a:prstGeom>
          <a:noFill/>
        </p:spPr>
        <p:txBody>
          <a:bodyPr wrap="square" rtlCol="0">
            <a:spAutoFit/>
          </a:bodyPr>
          <a:lstStyle/>
          <a:p>
            <a:pPr algn="ctr" rtl="1"/>
            <a:r>
              <a:rPr lang="fa-IR" dirty="0" smtClean="0">
                <a:solidFill>
                  <a:schemeClr val="bg1"/>
                </a:solidFill>
              </a:rPr>
              <a:t>مقدمه</a:t>
            </a:r>
            <a:endParaRPr lang="en-US" dirty="0">
              <a:solidFill>
                <a:schemeClr val="bg1"/>
              </a:solidFill>
            </a:endParaRPr>
          </a:p>
        </p:txBody>
      </p:sp>
      <p:sp>
        <p:nvSpPr>
          <p:cNvPr id="7" name="Pentagon 6"/>
          <p:cNvSpPr/>
          <p:nvPr/>
        </p:nvSpPr>
        <p:spPr>
          <a:xfrm>
            <a:off x="8186" y="4263208"/>
            <a:ext cx="1922653" cy="636263"/>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Pentagon 7"/>
          <p:cNvSpPr/>
          <p:nvPr/>
        </p:nvSpPr>
        <p:spPr>
          <a:xfrm>
            <a:off x="8186" y="6187012"/>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p:cNvSpPr/>
          <p:nvPr/>
        </p:nvSpPr>
        <p:spPr>
          <a:xfrm>
            <a:off x="-3390" y="5225979"/>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a:off x="19762" y="3305254"/>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p:cNvSpPr/>
          <p:nvPr/>
        </p:nvSpPr>
        <p:spPr>
          <a:xfrm>
            <a:off x="8186" y="2344221"/>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86" y="2406963"/>
            <a:ext cx="1481560" cy="523220"/>
          </a:xfrm>
          <a:prstGeom prst="rect">
            <a:avLst/>
          </a:prstGeom>
          <a:noFill/>
        </p:spPr>
        <p:txBody>
          <a:bodyPr wrap="square" rtlCol="0">
            <a:spAutoFit/>
          </a:bodyPr>
          <a:lstStyle/>
          <a:p>
            <a:pPr algn="ctr" rtl="1"/>
            <a:r>
              <a:rPr lang="fa-IR" sz="1400" dirty="0" smtClean="0">
                <a:solidFill>
                  <a:schemeClr val="bg1"/>
                </a:solidFill>
              </a:rPr>
              <a:t>مفاهیم اساسی و ادبیات موضوع</a:t>
            </a:r>
            <a:endParaRPr lang="en-US" sz="1400" dirty="0">
              <a:solidFill>
                <a:schemeClr val="bg1"/>
              </a:solidFill>
            </a:endParaRPr>
          </a:p>
        </p:txBody>
      </p:sp>
      <p:sp>
        <p:nvSpPr>
          <p:cNvPr id="13" name="TextBox 12"/>
          <p:cNvSpPr txBox="1"/>
          <p:nvPr/>
        </p:nvSpPr>
        <p:spPr>
          <a:xfrm>
            <a:off x="19762" y="3427144"/>
            <a:ext cx="1481560" cy="369332"/>
          </a:xfrm>
          <a:prstGeom prst="rect">
            <a:avLst/>
          </a:prstGeom>
          <a:noFill/>
        </p:spPr>
        <p:txBody>
          <a:bodyPr wrap="square" rtlCol="0">
            <a:spAutoFit/>
          </a:bodyPr>
          <a:lstStyle/>
          <a:p>
            <a:pPr algn="ctr" rtl="1"/>
            <a:r>
              <a:rPr lang="fa-IR" dirty="0" smtClean="0">
                <a:solidFill>
                  <a:schemeClr val="bg1"/>
                </a:solidFill>
              </a:rPr>
              <a:t>کارهای مرتبط</a:t>
            </a:r>
            <a:endParaRPr lang="en-US" dirty="0">
              <a:solidFill>
                <a:schemeClr val="bg1"/>
              </a:solidFill>
            </a:endParaRPr>
          </a:p>
        </p:txBody>
      </p:sp>
      <p:sp>
        <p:nvSpPr>
          <p:cNvPr id="14" name="TextBox 13"/>
          <p:cNvSpPr txBox="1"/>
          <p:nvPr/>
        </p:nvSpPr>
        <p:spPr>
          <a:xfrm>
            <a:off x="8186" y="4412600"/>
            <a:ext cx="1481560" cy="338554"/>
          </a:xfrm>
          <a:prstGeom prst="rect">
            <a:avLst/>
          </a:prstGeom>
          <a:noFill/>
        </p:spPr>
        <p:txBody>
          <a:bodyPr wrap="square" rtlCol="0">
            <a:spAutoFit/>
          </a:bodyPr>
          <a:lstStyle/>
          <a:p>
            <a:pPr algn="ctr" rtl="1"/>
            <a:r>
              <a:rPr lang="fa-IR" sz="1600" dirty="0" smtClean="0">
                <a:solidFill>
                  <a:schemeClr val="bg1"/>
                </a:solidFill>
              </a:rPr>
              <a:t>مدل پیشنهادی</a:t>
            </a:r>
            <a:endParaRPr lang="en-US" sz="1600" dirty="0">
              <a:solidFill>
                <a:schemeClr val="bg1"/>
              </a:solidFill>
            </a:endParaRPr>
          </a:p>
        </p:txBody>
      </p:sp>
      <p:sp>
        <p:nvSpPr>
          <p:cNvPr id="15" name="TextBox 14"/>
          <p:cNvSpPr txBox="1"/>
          <p:nvPr/>
        </p:nvSpPr>
        <p:spPr>
          <a:xfrm>
            <a:off x="8187" y="5386481"/>
            <a:ext cx="1481560" cy="307777"/>
          </a:xfrm>
          <a:prstGeom prst="rect">
            <a:avLst/>
          </a:prstGeom>
          <a:noFill/>
        </p:spPr>
        <p:txBody>
          <a:bodyPr wrap="square" rtlCol="0">
            <a:spAutoFit/>
          </a:bodyPr>
          <a:lstStyle/>
          <a:p>
            <a:pPr algn="ctr" rtl="1"/>
            <a:r>
              <a:rPr lang="fa-IR" sz="1400" dirty="0" smtClean="0">
                <a:solidFill>
                  <a:schemeClr val="bg1"/>
                </a:solidFill>
              </a:rPr>
              <a:t>ارزیابی و مقایسه</a:t>
            </a:r>
            <a:endParaRPr lang="en-US" sz="1400" dirty="0">
              <a:solidFill>
                <a:schemeClr val="bg1"/>
              </a:solidFill>
            </a:endParaRPr>
          </a:p>
        </p:txBody>
      </p:sp>
      <p:sp>
        <p:nvSpPr>
          <p:cNvPr id="16" name="TextBox 15"/>
          <p:cNvSpPr txBox="1"/>
          <p:nvPr/>
        </p:nvSpPr>
        <p:spPr>
          <a:xfrm>
            <a:off x="19762" y="6379564"/>
            <a:ext cx="1481560" cy="276999"/>
          </a:xfrm>
          <a:prstGeom prst="rect">
            <a:avLst/>
          </a:prstGeom>
          <a:noFill/>
        </p:spPr>
        <p:txBody>
          <a:bodyPr wrap="square" rtlCol="0">
            <a:spAutoFit/>
          </a:bodyPr>
          <a:lstStyle/>
          <a:p>
            <a:pPr algn="ctr" rtl="1"/>
            <a:r>
              <a:rPr lang="fa-IR" sz="1200" dirty="0" smtClean="0">
                <a:solidFill>
                  <a:schemeClr val="bg1"/>
                </a:solidFill>
              </a:rPr>
              <a:t>خلاصه و نتیجه گیری</a:t>
            </a:r>
            <a:endParaRPr lang="en-US" sz="1200" dirty="0">
              <a:solidFill>
                <a:schemeClr val="bg1"/>
              </a:solidFill>
            </a:endParaRPr>
          </a:p>
        </p:txBody>
      </p:sp>
      <p:sp>
        <p:nvSpPr>
          <p:cNvPr id="3" name="Content Placeholder 2"/>
          <p:cNvSpPr>
            <a:spLocks noGrp="1"/>
          </p:cNvSpPr>
          <p:nvPr>
            <p:ph idx="1"/>
          </p:nvPr>
        </p:nvSpPr>
        <p:spPr/>
        <p:txBody>
          <a:bodyPr/>
          <a:lstStyle/>
          <a:p>
            <a:endParaRPr lang="en-US" dirty="0"/>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4"/>
          <p:cNvSpPr>
            <a:spLocks noChangeArrowheads="1"/>
          </p:cNvSpPr>
          <p:nvPr/>
        </p:nvSpPr>
        <p:spPr bwMode="auto">
          <a:xfrm>
            <a:off x="2735250" y="218281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2" name="Picture 21"/>
          <p:cNvPicPr>
            <a:picLocks noChangeAspect="1"/>
          </p:cNvPicPr>
          <p:nvPr/>
        </p:nvPicPr>
        <p:blipFill>
          <a:blip r:embed="rId2"/>
          <a:stretch>
            <a:fillRect/>
          </a:stretch>
        </p:blipFill>
        <p:spPr>
          <a:xfrm>
            <a:off x="1919263" y="2133542"/>
            <a:ext cx="7005698" cy="3728700"/>
          </a:xfrm>
          <a:prstGeom prst="rect">
            <a:avLst/>
          </a:prstGeom>
        </p:spPr>
      </p:pic>
      <p:pic>
        <p:nvPicPr>
          <p:cNvPr id="23" name="Picture 22"/>
          <p:cNvPicPr>
            <a:picLocks noChangeAspect="1"/>
          </p:cNvPicPr>
          <p:nvPr/>
        </p:nvPicPr>
        <p:blipFill>
          <a:blip r:embed="rId3"/>
          <a:stretch>
            <a:fillRect/>
          </a:stretch>
        </p:blipFill>
        <p:spPr>
          <a:xfrm>
            <a:off x="2215416" y="1381450"/>
            <a:ext cx="6413392" cy="4883229"/>
          </a:xfrm>
          <a:prstGeom prst="rect">
            <a:avLst/>
          </a:prstGeom>
        </p:spPr>
      </p:pic>
    </p:spTree>
    <p:extLst>
      <p:ext uri="{BB962C8B-B14F-4D97-AF65-F5344CB8AC3E}">
        <p14:creationId xmlns:p14="http://schemas.microsoft.com/office/powerpoint/2010/main" val="6962053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معیارهای اجرایی شدن و نحوه کار</a:t>
            </a:r>
            <a:r>
              <a:rPr lang="fa-IR" dirty="0"/>
              <a:t> </a:t>
            </a:r>
            <a:r>
              <a:rPr lang="fa-IR" dirty="0" smtClean="0"/>
              <a:t>مدل </a:t>
            </a:r>
            <a:r>
              <a:rPr lang="en-US" dirty="0"/>
              <a:t>FHOrganization</a:t>
            </a:r>
          </a:p>
        </p:txBody>
      </p:sp>
      <p:sp>
        <p:nvSpPr>
          <p:cNvPr id="4" name="Slide Number Placeholder 3"/>
          <p:cNvSpPr>
            <a:spLocks noGrp="1"/>
          </p:cNvSpPr>
          <p:nvPr>
            <p:ph type="sldNum" sz="quarter" idx="12"/>
          </p:nvPr>
        </p:nvSpPr>
        <p:spPr/>
        <p:txBody>
          <a:bodyPr/>
          <a:lstStyle/>
          <a:p>
            <a:fld id="{DCF5F0F9-0D3F-48DB-9C19-62C0E4C69696}" type="slidenum">
              <a:rPr lang="en-US" smtClean="0"/>
              <a:pPr/>
              <a:t>19</a:t>
            </a:fld>
            <a:endParaRPr lang="en-US" dirty="0"/>
          </a:p>
        </p:txBody>
      </p:sp>
      <p:sp>
        <p:nvSpPr>
          <p:cNvPr id="5" name="Pentagon 4"/>
          <p:cNvSpPr/>
          <p:nvPr/>
        </p:nvSpPr>
        <p:spPr>
          <a:xfrm>
            <a:off x="19762" y="1381450"/>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798" y="1544883"/>
            <a:ext cx="1481560" cy="369332"/>
          </a:xfrm>
          <a:prstGeom prst="rect">
            <a:avLst/>
          </a:prstGeom>
          <a:noFill/>
        </p:spPr>
        <p:txBody>
          <a:bodyPr wrap="square" rtlCol="0">
            <a:spAutoFit/>
          </a:bodyPr>
          <a:lstStyle/>
          <a:p>
            <a:pPr algn="ctr" rtl="1"/>
            <a:r>
              <a:rPr lang="fa-IR" dirty="0" smtClean="0">
                <a:solidFill>
                  <a:schemeClr val="bg1"/>
                </a:solidFill>
              </a:rPr>
              <a:t>مقدمه</a:t>
            </a:r>
            <a:endParaRPr lang="en-US" dirty="0">
              <a:solidFill>
                <a:schemeClr val="bg1"/>
              </a:solidFill>
            </a:endParaRPr>
          </a:p>
        </p:txBody>
      </p:sp>
      <p:sp>
        <p:nvSpPr>
          <p:cNvPr id="7" name="Pentagon 6"/>
          <p:cNvSpPr/>
          <p:nvPr/>
        </p:nvSpPr>
        <p:spPr>
          <a:xfrm>
            <a:off x="8186" y="4263208"/>
            <a:ext cx="1922653" cy="636263"/>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Pentagon 7"/>
          <p:cNvSpPr/>
          <p:nvPr/>
        </p:nvSpPr>
        <p:spPr>
          <a:xfrm>
            <a:off x="8186" y="6187012"/>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p:cNvSpPr/>
          <p:nvPr/>
        </p:nvSpPr>
        <p:spPr>
          <a:xfrm>
            <a:off x="-3390" y="5225979"/>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a:off x="19762" y="3305254"/>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p:cNvSpPr/>
          <p:nvPr/>
        </p:nvSpPr>
        <p:spPr>
          <a:xfrm>
            <a:off x="8186" y="2344221"/>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86" y="2406963"/>
            <a:ext cx="1481560" cy="523220"/>
          </a:xfrm>
          <a:prstGeom prst="rect">
            <a:avLst/>
          </a:prstGeom>
          <a:noFill/>
        </p:spPr>
        <p:txBody>
          <a:bodyPr wrap="square" rtlCol="0">
            <a:spAutoFit/>
          </a:bodyPr>
          <a:lstStyle/>
          <a:p>
            <a:pPr algn="ctr" rtl="1"/>
            <a:r>
              <a:rPr lang="fa-IR" sz="1400" dirty="0" smtClean="0">
                <a:solidFill>
                  <a:schemeClr val="bg1"/>
                </a:solidFill>
              </a:rPr>
              <a:t>مفاهیم اساسی و ادبیات موضوع</a:t>
            </a:r>
            <a:endParaRPr lang="en-US" sz="1400" dirty="0">
              <a:solidFill>
                <a:schemeClr val="bg1"/>
              </a:solidFill>
            </a:endParaRPr>
          </a:p>
        </p:txBody>
      </p:sp>
      <p:sp>
        <p:nvSpPr>
          <p:cNvPr id="13" name="TextBox 12"/>
          <p:cNvSpPr txBox="1"/>
          <p:nvPr/>
        </p:nvSpPr>
        <p:spPr>
          <a:xfrm>
            <a:off x="19762" y="3427144"/>
            <a:ext cx="1481560" cy="369332"/>
          </a:xfrm>
          <a:prstGeom prst="rect">
            <a:avLst/>
          </a:prstGeom>
          <a:noFill/>
        </p:spPr>
        <p:txBody>
          <a:bodyPr wrap="square" rtlCol="0">
            <a:spAutoFit/>
          </a:bodyPr>
          <a:lstStyle/>
          <a:p>
            <a:pPr algn="ctr" rtl="1"/>
            <a:r>
              <a:rPr lang="fa-IR" dirty="0" smtClean="0">
                <a:solidFill>
                  <a:schemeClr val="bg1"/>
                </a:solidFill>
              </a:rPr>
              <a:t>کارهای مرتبط</a:t>
            </a:r>
            <a:endParaRPr lang="en-US" dirty="0">
              <a:solidFill>
                <a:schemeClr val="bg1"/>
              </a:solidFill>
            </a:endParaRPr>
          </a:p>
        </p:txBody>
      </p:sp>
      <p:sp>
        <p:nvSpPr>
          <p:cNvPr id="14" name="TextBox 13"/>
          <p:cNvSpPr txBox="1"/>
          <p:nvPr/>
        </p:nvSpPr>
        <p:spPr>
          <a:xfrm>
            <a:off x="8186" y="4412600"/>
            <a:ext cx="1481560" cy="338554"/>
          </a:xfrm>
          <a:prstGeom prst="rect">
            <a:avLst/>
          </a:prstGeom>
          <a:noFill/>
        </p:spPr>
        <p:txBody>
          <a:bodyPr wrap="square" rtlCol="0">
            <a:spAutoFit/>
          </a:bodyPr>
          <a:lstStyle/>
          <a:p>
            <a:pPr algn="ctr" rtl="1"/>
            <a:r>
              <a:rPr lang="fa-IR" sz="1600" dirty="0" smtClean="0">
                <a:solidFill>
                  <a:schemeClr val="bg1"/>
                </a:solidFill>
              </a:rPr>
              <a:t>مدل پیشنهادی</a:t>
            </a:r>
            <a:endParaRPr lang="en-US" sz="1600" dirty="0">
              <a:solidFill>
                <a:schemeClr val="bg1"/>
              </a:solidFill>
            </a:endParaRPr>
          </a:p>
        </p:txBody>
      </p:sp>
      <p:sp>
        <p:nvSpPr>
          <p:cNvPr id="15" name="TextBox 14"/>
          <p:cNvSpPr txBox="1"/>
          <p:nvPr/>
        </p:nvSpPr>
        <p:spPr>
          <a:xfrm>
            <a:off x="8187" y="5386481"/>
            <a:ext cx="1481560" cy="307777"/>
          </a:xfrm>
          <a:prstGeom prst="rect">
            <a:avLst/>
          </a:prstGeom>
          <a:noFill/>
        </p:spPr>
        <p:txBody>
          <a:bodyPr wrap="square" rtlCol="0">
            <a:spAutoFit/>
          </a:bodyPr>
          <a:lstStyle/>
          <a:p>
            <a:pPr algn="ctr" rtl="1"/>
            <a:r>
              <a:rPr lang="fa-IR" sz="1400" dirty="0" smtClean="0">
                <a:solidFill>
                  <a:schemeClr val="bg1"/>
                </a:solidFill>
              </a:rPr>
              <a:t>ارزیابی و مقایسه</a:t>
            </a:r>
            <a:endParaRPr lang="en-US" sz="1400" dirty="0">
              <a:solidFill>
                <a:schemeClr val="bg1"/>
              </a:solidFill>
            </a:endParaRPr>
          </a:p>
        </p:txBody>
      </p:sp>
      <p:sp>
        <p:nvSpPr>
          <p:cNvPr id="16" name="TextBox 15"/>
          <p:cNvSpPr txBox="1"/>
          <p:nvPr/>
        </p:nvSpPr>
        <p:spPr>
          <a:xfrm>
            <a:off x="19762" y="6379564"/>
            <a:ext cx="1481560" cy="276999"/>
          </a:xfrm>
          <a:prstGeom prst="rect">
            <a:avLst/>
          </a:prstGeom>
          <a:noFill/>
        </p:spPr>
        <p:txBody>
          <a:bodyPr wrap="square" rtlCol="0">
            <a:spAutoFit/>
          </a:bodyPr>
          <a:lstStyle/>
          <a:p>
            <a:pPr algn="ctr" rtl="1"/>
            <a:r>
              <a:rPr lang="fa-IR" sz="1200" dirty="0" smtClean="0">
                <a:solidFill>
                  <a:schemeClr val="bg1"/>
                </a:solidFill>
              </a:rPr>
              <a:t>خلاصه و نتیجه گیری</a:t>
            </a:r>
            <a:endParaRPr lang="en-US" sz="1200" dirty="0">
              <a:solidFill>
                <a:schemeClr val="bg1"/>
              </a:solidFill>
            </a:endParaRPr>
          </a:p>
        </p:txBody>
      </p:sp>
      <p:sp>
        <p:nvSpPr>
          <p:cNvPr id="3" name="Content Placeholder 2"/>
          <p:cNvSpPr>
            <a:spLocks noGrp="1"/>
          </p:cNvSpPr>
          <p:nvPr>
            <p:ph idx="1"/>
          </p:nvPr>
        </p:nvSpPr>
        <p:spPr/>
        <p:txBody>
          <a:bodyPr>
            <a:normAutofit fontScale="85000" lnSpcReduction="20000"/>
          </a:bodyPr>
          <a:lstStyle/>
          <a:p>
            <a:r>
              <a:rPr lang="fa-IR" b="1" dirty="0"/>
              <a:t>معیارهای اجرایی شدن سازمان‌دهی فدراسیونیِ </a:t>
            </a:r>
            <a:r>
              <a:rPr lang="fa-IR" b="1" dirty="0" smtClean="0"/>
              <a:t>سلسله‌مراتبی</a:t>
            </a:r>
            <a:endParaRPr lang="en-US" b="1" dirty="0" smtClean="0"/>
          </a:p>
          <a:p>
            <a:pPr lvl="1"/>
            <a:r>
              <a:rPr lang="fa-IR" dirty="0"/>
              <a:t>دسته‌بندی عامل‌ها</a:t>
            </a:r>
            <a:endParaRPr lang="en-US" sz="1200" dirty="0"/>
          </a:p>
          <a:p>
            <a:pPr lvl="1"/>
            <a:r>
              <a:rPr lang="fa-IR" dirty="0"/>
              <a:t>تعیین نماینده‌ی هر دسته</a:t>
            </a:r>
            <a:endParaRPr lang="en-US" sz="1200" dirty="0"/>
          </a:p>
          <a:p>
            <a:pPr lvl="1"/>
            <a:r>
              <a:rPr lang="fa-IR" dirty="0"/>
              <a:t>تعیین تعداد سطوح سلسله‌مراتب</a:t>
            </a:r>
            <a:endParaRPr lang="en-US" sz="1200" dirty="0"/>
          </a:p>
          <a:p>
            <a:pPr lvl="1"/>
            <a:r>
              <a:rPr lang="fa-IR" dirty="0"/>
              <a:t>عامل‌های </a:t>
            </a:r>
            <a:r>
              <a:rPr lang="fa-IR" dirty="0" smtClean="0"/>
              <a:t>سطوح بالاتر</a:t>
            </a:r>
            <a:endParaRPr lang="en-US" dirty="0" smtClean="0"/>
          </a:p>
          <a:p>
            <a:pPr marL="342900" lvl="1" indent="-342900"/>
            <a:r>
              <a:rPr lang="fa-IR" sz="1800" b="1" dirty="0"/>
              <a:t>نحوه‌ی انجام کار مدل سازمان‌دهی فدراسیونی سلسله‌مراتبی</a:t>
            </a:r>
            <a:endParaRPr lang="en-US" sz="1800" b="1" dirty="0"/>
          </a:p>
          <a:p>
            <a:pPr lvl="0"/>
            <a:r>
              <a:rPr lang="fa-IR" dirty="0"/>
              <a:t>تمامی اطلاعات از پایین‌ترین سطح به عامل ناظر انتقال داده نمی‌شود. بلکه عاملین میانی بخشی از فرآیند نظارت را برعهده دارند و اطلاعات را به صورت پالایش شده به سطوح بالاتر انتقال می‌دهند.</a:t>
            </a:r>
            <a:endParaRPr lang="en-US" sz="1400" dirty="0"/>
          </a:p>
          <a:p>
            <a:pPr lvl="0"/>
            <a:r>
              <a:rPr lang="fa-IR" dirty="0"/>
              <a:t>عامل ناظر، لزوماً تصمیمات را به تمام عامل‌ها در سطوح پایین انتقال نمی‌دهد. بلکه به صورت انتخابی، اطلاعات در اختیار زیر گروهی قرار می‌گیرد که تصمیمات باید در آن اعمال شود.</a:t>
            </a:r>
            <a:endParaRPr lang="en-US" sz="1400" dirty="0"/>
          </a:p>
          <a:p>
            <a:pPr lvl="0"/>
            <a:r>
              <a:rPr lang="fa-IR" dirty="0"/>
              <a:t>تابع انتقال اطلاعات از پایین به بالا، باید یک تابع برگشت‌پذیر باشد. به این معنی که باید بتوان بازخورد اطلاعات متغیر‌ها در سطوح پایین را به خود آن‌ها بازگرداند.</a:t>
            </a:r>
            <a:endParaRPr lang="en-US" sz="1400" dirty="0"/>
          </a:p>
          <a:p>
            <a:r>
              <a:rPr lang="fa-IR" dirty="0"/>
              <a:t>نقش نظارت که به عاملین میانی و عامل ناظر الصاق می‌شود، تنها یکی از نقش‌های آن‌ها بوده و آن‌ها می‌توانند نقش‌های دیگری را در راستای خودسازمان‌دهی برعهده بگیرند.</a:t>
            </a:r>
            <a:endParaRPr lang="en-US" b="1" dirty="0"/>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4"/>
          <p:cNvSpPr>
            <a:spLocks noChangeArrowheads="1"/>
          </p:cNvSpPr>
          <p:nvPr/>
        </p:nvSpPr>
        <p:spPr bwMode="auto">
          <a:xfrm>
            <a:off x="2735250" y="218281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3438029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1" end="1"/>
                                            </p:txEl>
                                          </p:spTgt>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2" end="2"/>
                                            </p:txEl>
                                          </p:spTgt>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3" dur="500"/>
                                        <p:tgtEl>
                                          <p:spTgt spid="3">
                                            <p:txEl>
                                              <p:pRg st="3" end="3"/>
                                            </p:txEl>
                                          </p:spTgt>
                                        </p:tgtEl>
                                      </p:cBhvr>
                                    </p:animEffect>
                                  </p:childTnLst>
                                </p:cTn>
                              </p:par>
                            </p:childTnLst>
                          </p:cTn>
                        </p:par>
                        <p:par>
                          <p:cTn id="24" fill="hold">
                            <p:stCondLst>
                              <p:cond delay="2000"/>
                            </p:stCondLst>
                            <p:childTnLst>
                              <p:par>
                                <p:cTn id="25" presetID="12" presetClass="entr" presetSubtype="4"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4" end="4"/>
                                            </p:txEl>
                                          </p:spTgt>
                                        </p:tgtEl>
                                      </p:cBhvr>
                                    </p:animEffect>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3" dur="500"/>
                                        <p:tgtEl>
                                          <p:spTgt spid="3">
                                            <p:txEl>
                                              <p:pRg st="5" end="5"/>
                                            </p:txEl>
                                          </p:spTgt>
                                        </p:tgtEl>
                                      </p:cBhvr>
                                    </p:animEffect>
                                  </p:childTnLst>
                                </p:cTn>
                              </p:par>
                            </p:childTnLst>
                          </p:cTn>
                        </p:par>
                        <p:par>
                          <p:cTn id="34" fill="hold">
                            <p:stCondLst>
                              <p:cond delay="3000"/>
                            </p:stCondLst>
                            <p:childTnLst>
                              <p:par>
                                <p:cTn id="35" presetID="12" presetClass="entr" presetSubtype="4"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6" end="6"/>
                                            </p:txEl>
                                          </p:spTgt>
                                        </p:tgtEl>
                                      </p:cBhvr>
                                    </p:animEffect>
                                  </p:childTnLst>
                                </p:cTn>
                              </p:par>
                            </p:childTnLst>
                          </p:cTn>
                        </p:par>
                        <p:par>
                          <p:cTn id="39" fill="hold">
                            <p:stCondLst>
                              <p:cond delay="3500"/>
                            </p:stCondLst>
                            <p:childTnLst>
                              <p:par>
                                <p:cTn id="40" presetID="12" presetClass="entr" presetSubtype="4"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43" dur="500"/>
                                        <p:tgtEl>
                                          <p:spTgt spid="3">
                                            <p:txEl>
                                              <p:pRg st="7" end="7"/>
                                            </p:txEl>
                                          </p:spTgt>
                                        </p:tgtEl>
                                      </p:cBhvr>
                                    </p:animEffect>
                                  </p:childTnLst>
                                </p:cTn>
                              </p:par>
                            </p:childTnLst>
                          </p:cTn>
                        </p:par>
                        <p:par>
                          <p:cTn id="44" fill="hold">
                            <p:stCondLst>
                              <p:cond delay="4000"/>
                            </p:stCondLst>
                            <p:childTnLst>
                              <p:par>
                                <p:cTn id="45" presetID="12" presetClass="entr" presetSubtype="4" fill="hold"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48" dur="500"/>
                                        <p:tgtEl>
                                          <p:spTgt spid="3">
                                            <p:txEl>
                                              <p:pRg st="8" end="8"/>
                                            </p:txEl>
                                          </p:spTgt>
                                        </p:tgtEl>
                                      </p:cBhvr>
                                    </p:animEffect>
                                  </p:childTnLst>
                                </p:cTn>
                              </p:par>
                            </p:childTnLst>
                          </p:cTn>
                        </p:par>
                        <p:par>
                          <p:cTn id="49" fill="hold">
                            <p:stCondLst>
                              <p:cond delay="4500"/>
                            </p:stCondLst>
                            <p:childTnLst>
                              <p:par>
                                <p:cTn id="50" presetID="12" presetClass="entr" presetSubtype="4" fill="hold" nodeType="after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additive="base">
                                        <p:cTn id="52" dur="500"/>
                                        <p:tgtEl>
                                          <p:spTgt spid="3">
                                            <p:txEl>
                                              <p:pRg st="9" end="9"/>
                                            </p:txEl>
                                          </p:spTgt>
                                        </p:tgtEl>
                                        <p:attrNameLst>
                                          <p:attrName>ppt_y</p:attrName>
                                        </p:attrNameLst>
                                      </p:cBhvr>
                                      <p:tavLst>
                                        <p:tav tm="0">
                                          <p:val>
                                            <p:strVal val="#ppt_y+#ppt_h*1.125000"/>
                                          </p:val>
                                        </p:tav>
                                        <p:tav tm="100000">
                                          <p:val>
                                            <p:strVal val="#ppt_y"/>
                                          </p:val>
                                        </p:tav>
                                      </p:tavLst>
                                    </p:anim>
                                    <p:animEffect transition="in" filter="wipe(up)">
                                      <p:cBhvr>
                                        <p:cTn id="5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فهرست</a:t>
            </a:r>
            <a:endParaRPr lang="en-US" dirty="0"/>
          </a:p>
        </p:txBody>
      </p:sp>
      <p:sp>
        <p:nvSpPr>
          <p:cNvPr id="3" name="Content Placeholder 2"/>
          <p:cNvSpPr>
            <a:spLocks noGrp="1"/>
          </p:cNvSpPr>
          <p:nvPr>
            <p:ph idx="1"/>
          </p:nvPr>
        </p:nvSpPr>
        <p:spPr/>
        <p:txBody>
          <a:bodyPr>
            <a:normAutofit/>
          </a:bodyPr>
          <a:lstStyle/>
          <a:p>
            <a:r>
              <a:rPr lang="fa-IR" sz="2800" dirty="0" smtClean="0"/>
              <a:t>مقدمه</a:t>
            </a:r>
          </a:p>
          <a:p>
            <a:r>
              <a:rPr lang="fa-IR" sz="2800" dirty="0" smtClean="0"/>
              <a:t>مفاهیم اساسی و ادبیات موضوع</a:t>
            </a:r>
          </a:p>
          <a:p>
            <a:r>
              <a:rPr lang="fa-IR" sz="2800" dirty="0" smtClean="0"/>
              <a:t>کارهای مرتبط</a:t>
            </a:r>
          </a:p>
          <a:p>
            <a:r>
              <a:rPr lang="fa-IR" sz="2800" dirty="0" smtClean="0"/>
              <a:t>مدل پیشنهادی</a:t>
            </a:r>
          </a:p>
          <a:p>
            <a:r>
              <a:rPr lang="fa-IR" sz="2800" dirty="0" smtClean="0"/>
              <a:t>ارزیابی و مقایسه</a:t>
            </a:r>
          </a:p>
          <a:p>
            <a:r>
              <a:rPr lang="fa-IR" sz="2800" dirty="0" smtClean="0"/>
              <a:t>خلاصه و نتیجه گیری</a:t>
            </a:r>
          </a:p>
        </p:txBody>
      </p:sp>
      <p:sp>
        <p:nvSpPr>
          <p:cNvPr id="4" name="Slide Number Placeholder 3"/>
          <p:cNvSpPr>
            <a:spLocks noGrp="1"/>
          </p:cNvSpPr>
          <p:nvPr>
            <p:ph type="sldNum" sz="quarter" idx="12"/>
          </p:nvPr>
        </p:nvSpPr>
        <p:spPr/>
        <p:txBody>
          <a:bodyPr/>
          <a:lstStyle/>
          <a:p>
            <a:fld id="{DCF5F0F9-0D3F-48DB-9C19-62C0E4C69696}" type="slidenum">
              <a:rPr lang="en-US" smtClean="0"/>
              <a:t>2</a:t>
            </a:fld>
            <a:endParaRPr lang="en-US"/>
          </a:p>
        </p:txBody>
      </p:sp>
    </p:spTree>
    <p:extLst>
      <p:ext uri="{BB962C8B-B14F-4D97-AF65-F5344CB8AC3E}">
        <p14:creationId xmlns:p14="http://schemas.microsoft.com/office/powerpoint/2010/main" val="27652681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1" end="1"/>
                                            </p:txEl>
                                          </p:spTgt>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2" end="2"/>
                                            </p:txEl>
                                          </p:spTgt>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3" dur="500"/>
                                        <p:tgtEl>
                                          <p:spTgt spid="3">
                                            <p:txEl>
                                              <p:pRg st="3" end="3"/>
                                            </p:txEl>
                                          </p:spTgt>
                                        </p:tgtEl>
                                      </p:cBhvr>
                                    </p:animEffect>
                                  </p:childTnLst>
                                </p:cTn>
                              </p:par>
                            </p:childTnLst>
                          </p:cTn>
                        </p:par>
                        <p:par>
                          <p:cTn id="24" fill="hold">
                            <p:stCondLst>
                              <p:cond delay="2000"/>
                            </p:stCondLst>
                            <p:childTnLst>
                              <p:par>
                                <p:cTn id="25" presetID="12" presetClass="entr" presetSubtype="4"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4" end="4"/>
                                            </p:txEl>
                                          </p:spTgt>
                                        </p:tgtEl>
                                      </p:cBhvr>
                                    </p:animEffect>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مثالی از نحوه کار مدل </a:t>
            </a:r>
            <a:r>
              <a:rPr lang="en-US" dirty="0" smtClean="0"/>
              <a:t>FHOrganization</a:t>
            </a:r>
            <a:endParaRPr lang="en-US" dirty="0"/>
          </a:p>
        </p:txBody>
      </p:sp>
      <p:sp>
        <p:nvSpPr>
          <p:cNvPr id="4" name="Slide Number Placeholder 3"/>
          <p:cNvSpPr>
            <a:spLocks noGrp="1"/>
          </p:cNvSpPr>
          <p:nvPr>
            <p:ph type="sldNum" sz="quarter" idx="12"/>
          </p:nvPr>
        </p:nvSpPr>
        <p:spPr/>
        <p:txBody>
          <a:bodyPr/>
          <a:lstStyle/>
          <a:p>
            <a:fld id="{DCF5F0F9-0D3F-48DB-9C19-62C0E4C69696}" type="slidenum">
              <a:rPr lang="en-US" smtClean="0"/>
              <a:pPr/>
              <a:t>20</a:t>
            </a:fld>
            <a:endParaRPr lang="en-US" dirty="0"/>
          </a:p>
        </p:txBody>
      </p:sp>
      <p:sp>
        <p:nvSpPr>
          <p:cNvPr id="5" name="Pentagon 4"/>
          <p:cNvSpPr/>
          <p:nvPr/>
        </p:nvSpPr>
        <p:spPr>
          <a:xfrm>
            <a:off x="19762" y="1381450"/>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798" y="1544883"/>
            <a:ext cx="1481560" cy="369332"/>
          </a:xfrm>
          <a:prstGeom prst="rect">
            <a:avLst/>
          </a:prstGeom>
          <a:noFill/>
        </p:spPr>
        <p:txBody>
          <a:bodyPr wrap="square" rtlCol="0">
            <a:spAutoFit/>
          </a:bodyPr>
          <a:lstStyle/>
          <a:p>
            <a:pPr algn="ctr" rtl="1"/>
            <a:r>
              <a:rPr lang="fa-IR" dirty="0" smtClean="0">
                <a:solidFill>
                  <a:schemeClr val="bg1"/>
                </a:solidFill>
              </a:rPr>
              <a:t>مقدمه</a:t>
            </a:r>
            <a:endParaRPr lang="en-US" dirty="0">
              <a:solidFill>
                <a:schemeClr val="bg1"/>
              </a:solidFill>
            </a:endParaRPr>
          </a:p>
        </p:txBody>
      </p:sp>
      <p:sp>
        <p:nvSpPr>
          <p:cNvPr id="7" name="Pentagon 6"/>
          <p:cNvSpPr/>
          <p:nvPr/>
        </p:nvSpPr>
        <p:spPr>
          <a:xfrm>
            <a:off x="8186" y="4263208"/>
            <a:ext cx="1922653" cy="636263"/>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Pentagon 7"/>
          <p:cNvSpPr/>
          <p:nvPr/>
        </p:nvSpPr>
        <p:spPr>
          <a:xfrm>
            <a:off x="8186" y="6187012"/>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p:cNvSpPr/>
          <p:nvPr/>
        </p:nvSpPr>
        <p:spPr>
          <a:xfrm>
            <a:off x="-3390" y="5225979"/>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a:off x="19762" y="3305254"/>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p:cNvSpPr/>
          <p:nvPr/>
        </p:nvSpPr>
        <p:spPr>
          <a:xfrm>
            <a:off x="8186" y="2344221"/>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86" y="2406963"/>
            <a:ext cx="1481560" cy="523220"/>
          </a:xfrm>
          <a:prstGeom prst="rect">
            <a:avLst/>
          </a:prstGeom>
          <a:noFill/>
        </p:spPr>
        <p:txBody>
          <a:bodyPr wrap="square" rtlCol="0">
            <a:spAutoFit/>
          </a:bodyPr>
          <a:lstStyle/>
          <a:p>
            <a:pPr algn="ctr" rtl="1"/>
            <a:r>
              <a:rPr lang="fa-IR" sz="1400" dirty="0" smtClean="0">
                <a:solidFill>
                  <a:schemeClr val="bg1"/>
                </a:solidFill>
              </a:rPr>
              <a:t>مفاهیم اساسی و ادبیات موضوع</a:t>
            </a:r>
            <a:endParaRPr lang="en-US" sz="1400" dirty="0">
              <a:solidFill>
                <a:schemeClr val="bg1"/>
              </a:solidFill>
            </a:endParaRPr>
          </a:p>
        </p:txBody>
      </p:sp>
      <p:sp>
        <p:nvSpPr>
          <p:cNvPr id="13" name="TextBox 12"/>
          <p:cNvSpPr txBox="1"/>
          <p:nvPr/>
        </p:nvSpPr>
        <p:spPr>
          <a:xfrm>
            <a:off x="19762" y="3427144"/>
            <a:ext cx="1481560" cy="369332"/>
          </a:xfrm>
          <a:prstGeom prst="rect">
            <a:avLst/>
          </a:prstGeom>
          <a:noFill/>
        </p:spPr>
        <p:txBody>
          <a:bodyPr wrap="square" rtlCol="0">
            <a:spAutoFit/>
          </a:bodyPr>
          <a:lstStyle/>
          <a:p>
            <a:pPr algn="ctr" rtl="1"/>
            <a:r>
              <a:rPr lang="fa-IR" dirty="0" smtClean="0">
                <a:solidFill>
                  <a:schemeClr val="bg1"/>
                </a:solidFill>
              </a:rPr>
              <a:t>کارهای مرتبط</a:t>
            </a:r>
            <a:endParaRPr lang="en-US" dirty="0">
              <a:solidFill>
                <a:schemeClr val="bg1"/>
              </a:solidFill>
            </a:endParaRPr>
          </a:p>
        </p:txBody>
      </p:sp>
      <p:sp>
        <p:nvSpPr>
          <p:cNvPr id="14" name="TextBox 13"/>
          <p:cNvSpPr txBox="1"/>
          <p:nvPr/>
        </p:nvSpPr>
        <p:spPr>
          <a:xfrm>
            <a:off x="8186" y="4412600"/>
            <a:ext cx="1481560" cy="338554"/>
          </a:xfrm>
          <a:prstGeom prst="rect">
            <a:avLst/>
          </a:prstGeom>
          <a:noFill/>
        </p:spPr>
        <p:txBody>
          <a:bodyPr wrap="square" rtlCol="0">
            <a:spAutoFit/>
          </a:bodyPr>
          <a:lstStyle/>
          <a:p>
            <a:pPr algn="ctr" rtl="1"/>
            <a:r>
              <a:rPr lang="fa-IR" sz="1600" dirty="0" smtClean="0">
                <a:solidFill>
                  <a:schemeClr val="bg1"/>
                </a:solidFill>
              </a:rPr>
              <a:t>مدل پیشنهادی</a:t>
            </a:r>
            <a:endParaRPr lang="en-US" sz="1600" dirty="0">
              <a:solidFill>
                <a:schemeClr val="bg1"/>
              </a:solidFill>
            </a:endParaRPr>
          </a:p>
        </p:txBody>
      </p:sp>
      <p:sp>
        <p:nvSpPr>
          <p:cNvPr id="15" name="TextBox 14"/>
          <p:cNvSpPr txBox="1"/>
          <p:nvPr/>
        </p:nvSpPr>
        <p:spPr>
          <a:xfrm>
            <a:off x="8187" y="5386481"/>
            <a:ext cx="1481560" cy="307777"/>
          </a:xfrm>
          <a:prstGeom prst="rect">
            <a:avLst/>
          </a:prstGeom>
          <a:noFill/>
        </p:spPr>
        <p:txBody>
          <a:bodyPr wrap="square" rtlCol="0">
            <a:spAutoFit/>
          </a:bodyPr>
          <a:lstStyle/>
          <a:p>
            <a:pPr algn="ctr" rtl="1"/>
            <a:r>
              <a:rPr lang="fa-IR" sz="1400" dirty="0" smtClean="0">
                <a:solidFill>
                  <a:schemeClr val="bg1"/>
                </a:solidFill>
              </a:rPr>
              <a:t>ارزیابی و مقایسه</a:t>
            </a:r>
            <a:endParaRPr lang="en-US" sz="1400" dirty="0">
              <a:solidFill>
                <a:schemeClr val="bg1"/>
              </a:solidFill>
            </a:endParaRPr>
          </a:p>
        </p:txBody>
      </p:sp>
      <p:sp>
        <p:nvSpPr>
          <p:cNvPr id="16" name="TextBox 15"/>
          <p:cNvSpPr txBox="1"/>
          <p:nvPr/>
        </p:nvSpPr>
        <p:spPr>
          <a:xfrm>
            <a:off x="19762" y="6379564"/>
            <a:ext cx="1481560" cy="276999"/>
          </a:xfrm>
          <a:prstGeom prst="rect">
            <a:avLst/>
          </a:prstGeom>
          <a:noFill/>
        </p:spPr>
        <p:txBody>
          <a:bodyPr wrap="square" rtlCol="0">
            <a:spAutoFit/>
          </a:bodyPr>
          <a:lstStyle/>
          <a:p>
            <a:pPr algn="ctr" rtl="1"/>
            <a:r>
              <a:rPr lang="fa-IR" sz="1200" dirty="0" smtClean="0">
                <a:solidFill>
                  <a:schemeClr val="bg1"/>
                </a:solidFill>
              </a:rPr>
              <a:t>خلاصه و نتیجه گیری</a:t>
            </a:r>
            <a:endParaRPr lang="en-US" sz="1200" dirty="0">
              <a:solidFill>
                <a:schemeClr val="bg1"/>
              </a:solidFill>
            </a:endParaRPr>
          </a:p>
        </p:txBody>
      </p:sp>
      <p:sp>
        <p:nvSpPr>
          <p:cNvPr id="3" name="Content Placeholder 2"/>
          <p:cNvSpPr>
            <a:spLocks noGrp="1"/>
          </p:cNvSpPr>
          <p:nvPr>
            <p:ph idx="1"/>
          </p:nvPr>
        </p:nvSpPr>
        <p:spPr/>
        <p:txBody>
          <a:bodyPr>
            <a:normAutofit/>
          </a:bodyPr>
          <a:lstStyle/>
          <a:p>
            <a:pPr lvl="0"/>
            <a:endParaRPr lang="en-US" b="1" dirty="0"/>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4"/>
          <p:cNvSpPr>
            <a:spLocks noChangeArrowheads="1"/>
          </p:cNvSpPr>
          <p:nvPr/>
        </p:nvSpPr>
        <p:spPr bwMode="auto">
          <a:xfrm>
            <a:off x="2735250" y="218281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16"/>
          <p:cNvPicPr>
            <a:picLocks noChangeAspect="1"/>
          </p:cNvPicPr>
          <p:nvPr/>
        </p:nvPicPr>
        <p:blipFill>
          <a:blip r:embed="rId2"/>
          <a:stretch>
            <a:fillRect/>
          </a:stretch>
        </p:blipFill>
        <p:spPr>
          <a:xfrm>
            <a:off x="1964983" y="1202810"/>
            <a:ext cx="6767537" cy="5131136"/>
          </a:xfrm>
          <a:prstGeom prst="rect">
            <a:avLst/>
          </a:prstGeom>
        </p:spPr>
      </p:pic>
      <p:pic>
        <p:nvPicPr>
          <p:cNvPr id="19" name="Picture 18"/>
          <p:cNvPicPr>
            <a:picLocks noChangeAspect="1"/>
          </p:cNvPicPr>
          <p:nvPr/>
        </p:nvPicPr>
        <p:blipFill>
          <a:blip r:embed="rId3"/>
          <a:stretch>
            <a:fillRect/>
          </a:stretch>
        </p:blipFill>
        <p:spPr>
          <a:xfrm>
            <a:off x="1964983" y="1202811"/>
            <a:ext cx="6767537" cy="5131136"/>
          </a:xfrm>
          <a:prstGeom prst="rect">
            <a:avLst/>
          </a:prstGeom>
        </p:spPr>
      </p:pic>
      <p:pic>
        <p:nvPicPr>
          <p:cNvPr id="21" name="Picture 20"/>
          <p:cNvPicPr>
            <a:picLocks noChangeAspect="1"/>
          </p:cNvPicPr>
          <p:nvPr/>
        </p:nvPicPr>
        <p:blipFill>
          <a:blip r:embed="rId4"/>
          <a:stretch>
            <a:fillRect/>
          </a:stretch>
        </p:blipFill>
        <p:spPr>
          <a:xfrm>
            <a:off x="1939045" y="1170113"/>
            <a:ext cx="6793475" cy="5150803"/>
          </a:xfrm>
          <a:prstGeom prst="rect">
            <a:avLst/>
          </a:prstGeom>
        </p:spPr>
      </p:pic>
      <p:pic>
        <p:nvPicPr>
          <p:cNvPr id="22" name="Picture 21"/>
          <p:cNvPicPr>
            <a:picLocks noChangeAspect="1"/>
          </p:cNvPicPr>
          <p:nvPr/>
        </p:nvPicPr>
        <p:blipFill>
          <a:blip r:embed="rId5"/>
          <a:stretch>
            <a:fillRect/>
          </a:stretch>
        </p:blipFill>
        <p:spPr>
          <a:xfrm>
            <a:off x="1950621" y="1170112"/>
            <a:ext cx="6810661" cy="5163833"/>
          </a:xfrm>
          <a:prstGeom prst="rect">
            <a:avLst/>
          </a:prstGeom>
        </p:spPr>
      </p:pic>
      <p:pic>
        <p:nvPicPr>
          <p:cNvPr id="23" name="Picture 22"/>
          <p:cNvPicPr>
            <a:picLocks noChangeAspect="1"/>
          </p:cNvPicPr>
          <p:nvPr/>
        </p:nvPicPr>
        <p:blipFill>
          <a:blip r:embed="rId6"/>
          <a:stretch>
            <a:fillRect/>
          </a:stretch>
        </p:blipFill>
        <p:spPr>
          <a:xfrm>
            <a:off x="1942415" y="1152908"/>
            <a:ext cx="6790105" cy="5140976"/>
          </a:xfrm>
          <a:prstGeom prst="rect">
            <a:avLst/>
          </a:prstGeom>
        </p:spPr>
      </p:pic>
    </p:spTree>
    <p:extLst>
      <p:ext uri="{BB962C8B-B14F-4D97-AF65-F5344CB8AC3E}">
        <p14:creationId xmlns:p14="http://schemas.microsoft.com/office/powerpoint/2010/main" val="33424975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2"/>
                                        </p:tgtEl>
                                      </p:cBhvr>
                                    </p:animEffect>
                                    <p:set>
                                      <p:cBhvr>
                                        <p:cTn id="39" dur="1" fill="hold">
                                          <p:stCondLst>
                                            <p:cond delay="499"/>
                                          </p:stCondLst>
                                        </p:cTn>
                                        <p:tgtEl>
                                          <p:spTgt spid="22"/>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سناریو</a:t>
            </a:r>
            <a:endParaRPr lang="en-US" dirty="0"/>
          </a:p>
        </p:txBody>
      </p:sp>
      <p:sp>
        <p:nvSpPr>
          <p:cNvPr id="3" name="Content Placeholder 2"/>
          <p:cNvSpPr>
            <a:spLocks noGrp="1"/>
          </p:cNvSpPr>
          <p:nvPr>
            <p:ph idx="1"/>
          </p:nvPr>
        </p:nvSpPr>
        <p:spPr/>
        <p:txBody>
          <a:bodyPr/>
          <a:lstStyle/>
          <a:p>
            <a:r>
              <a:rPr lang="fa-IR" dirty="0"/>
              <a:t>در سناریوی طراحی شده تعداد 50 عامل در یک فضای دو بعدی به صورت رندوم توزیع </a:t>
            </a:r>
            <a:r>
              <a:rPr lang="fa-IR" dirty="0" smtClean="0"/>
              <a:t>می‌شوند.</a:t>
            </a:r>
          </a:p>
          <a:p>
            <a:r>
              <a:rPr lang="fa-IR" dirty="0" smtClean="0"/>
              <a:t>مقایسه با مدل سازمان دهی تطبیق پذیری بر اساس قوانین استثناء</a:t>
            </a:r>
          </a:p>
          <a:p>
            <a:r>
              <a:rPr lang="fa-IR" dirty="0" smtClean="0"/>
              <a:t>وجود یک عامل ناظر، چهار عامل میانی و نماینده، سه سطح و چهار گروه در سازمان دهی فدراسیونی سلسله مراتبی</a:t>
            </a:r>
          </a:p>
          <a:p>
            <a:r>
              <a:rPr lang="fa-IR" dirty="0" smtClean="0"/>
              <a:t>وجود یک عامل ناظر در سازمان دهی مورد مقایسه</a:t>
            </a:r>
            <a:endParaRPr lang="en-US" dirty="0"/>
          </a:p>
        </p:txBody>
      </p:sp>
      <p:sp>
        <p:nvSpPr>
          <p:cNvPr id="4" name="Slide Number Placeholder 3"/>
          <p:cNvSpPr>
            <a:spLocks noGrp="1"/>
          </p:cNvSpPr>
          <p:nvPr>
            <p:ph type="sldNum" sz="quarter" idx="12"/>
          </p:nvPr>
        </p:nvSpPr>
        <p:spPr/>
        <p:txBody>
          <a:bodyPr/>
          <a:lstStyle/>
          <a:p>
            <a:fld id="{DCF5F0F9-0D3F-48DB-9C19-62C0E4C69696}" type="slidenum">
              <a:rPr lang="en-US" smtClean="0"/>
              <a:pPr/>
              <a:t>21</a:t>
            </a:fld>
            <a:endParaRPr lang="en-US" dirty="0"/>
          </a:p>
        </p:txBody>
      </p:sp>
      <p:sp>
        <p:nvSpPr>
          <p:cNvPr id="5" name="Pentagon 4"/>
          <p:cNvSpPr/>
          <p:nvPr/>
        </p:nvSpPr>
        <p:spPr>
          <a:xfrm>
            <a:off x="19762" y="1381450"/>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798" y="1544883"/>
            <a:ext cx="1481560" cy="369332"/>
          </a:xfrm>
          <a:prstGeom prst="rect">
            <a:avLst/>
          </a:prstGeom>
          <a:noFill/>
        </p:spPr>
        <p:txBody>
          <a:bodyPr wrap="square" rtlCol="0">
            <a:spAutoFit/>
          </a:bodyPr>
          <a:lstStyle/>
          <a:p>
            <a:pPr algn="ctr" rtl="1"/>
            <a:r>
              <a:rPr lang="fa-IR" dirty="0" smtClean="0">
                <a:solidFill>
                  <a:schemeClr val="bg1"/>
                </a:solidFill>
              </a:rPr>
              <a:t>مقدمه</a:t>
            </a:r>
            <a:endParaRPr lang="en-US" dirty="0">
              <a:solidFill>
                <a:schemeClr val="bg1"/>
              </a:solidFill>
            </a:endParaRPr>
          </a:p>
        </p:txBody>
      </p:sp>
      <p:sp>
        <p:nvSpPr>
          <p:cNvPr id="7" name="Pentagon 6"/>
          <p:cNvSpPr/>
          <p:nvPr/>
        </p:nvSpPr>
        <p:spPr>
          <a:xfrm>
            <a:off x="8186" y="4263208"/>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p:cNvSpPr/>
          <p:nvPr/>
        </p:nvSpPr>
        <p:spPr>
          <a:xfrm>
            <a:off x="8186" y="6187012"/>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p:cNvSpPr/>
          <p:nvPr/>
        </p:nvSpPr>
        <p:spPr>
          <a:xfrm>
            <a:off x="-3390" y="5225979"/>
            <a:ext cx="1922653" cy="636263"/>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Pentagon 9"/>
          <p:cNvSpPr/>
          <p:nvPr/>
        </p:nvSpPr>
        <p:spPr>
          <a:xfrm>
            <a:off x="19762" y="3305254"/>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p:cNvSpPr/>
          <p:nvPr/>
        </p:nvSpPr>
        <p:spPr>
          <a:xfrm>
            <a:off x="8186" y="2344221"/>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86" y="2406963"/>
            <a:ext cx="1481560" cy="523220"/>
          </a:xfrm>
          <a:prstGeom prst="rect">
            <a:avLst/>
          </a:prstGeom>
          <a:noFill/>
        </p:spPr>
        <p:txBody>
          <a:bodyPr wrap="square" rtlCol="0">
            <a:spAutoFit/>
          </a:bodyPr>
          <a:lstStyle/>
          <a:p>
            <a:pPr algn="ctr" rtl="1"/>
            <a:r>
              <a:rPr lang="fa-IR" sz="1400" dirty="0" smtClean="0">
                <a:solidFill>
                  <a:schemeClr val="bg1"/>
                </a:solidFill>
              </a:rPr>
              <a:t>مفاهیم اساسی و ادبیات موضوع</a:t>
            </a:r>
            <a:endParaRPr lang="en-US" sz="1400" dirty="0">
              <a:solidFill>
                <a:schemeClr val="bg1"/>
              </a:solidFill>
            </a:endParaRPr>
          </a:p>
        </p:txBody>
      </p:sp>
      <p:sp>
        <p:nvSpPr>
          <p:cNvPr id="13" name="TextBox 12"/>
          <p:cNvSpPr txBox="1"/>
          <p:nvPr/>
        </p:nvSpPr>
        <p:spPr>
          <a:xfrm>
            <a:off x="19762" y="3427144"/>
            <a:ext cx="1481560" cy="369332"/>
          </a:xfrm>
          <a:prstGeom prst="rect">
            <a:avLst/>
          </a:prstGeom>
          <a:noFill/>
        </p:spPr>
        <p:txBody>
          <a:bodyPr wrap="square" rtlCol="0">
            <a:spAutoFit/>
          </a:bodyPr>
          <a:lstStyle/>
          <a:p>
            <a:pPr algn="ctr" rtl="1"/>
            <a:r>
              <a:rPr lang="fa-IR" dirty="0" smtClean="0">
                <a:solidFill>
                  <a:schemeClr val="bg1"/>
                </a:solidFill>
              </a:rPr>
              <a:t>کارهای مرتبط</a:t>
            </a:r>
            <a:endParaRPr lang="en-US" dirty="0">
              <a:solidFill>
                <a:schemeClr val="bg1"/>
              </a:solidFill>
            </a:endParaRPr>
          </a:p>
        </p:txBody>
      </p:sp>
      <p:sp>
        <p:nvSpPr>
          <p:cNvPr id="14" name="TextBox 13"/>
          <p:cNvSpPr txBox="1"/>
          <p:nvPr/>
        </p:nvSpPr>
        <p:spPr>
          <a:xfrm>
            <a:off x="8186" y="4412600"/>
            <a:ext cx="1481560" cy="338554"/>
          </a:xfrm>
          <a:prstGeom prst="rect">
            <a:avLst/>
          </a:prstGeom>
          <a:noFill/>
        </p:spPr>
        <p:txBody>
          <a:bodyPr wrap="square" rtlCol="0">
            <a:spAutoFit/>
          </a:bodyPr>
          <a:lstStyle/>
          <a:p>
            <a:pPr algn="ctr" rtl="1"/>
            <a:r>
              <a:rPr lang="fa-IR" sz="1600" dirty="0" smtClean="0">
                <a:solidFill>
                  <a:schemeClr val="bg1"/>
                </a:solidFill>
              </a:rPr>
              <a:t>مدل پیشنهادی</a:t>
            </a:r>
            <a:endParaRPr lang="en-US" sz="1600" dirty="0">
              <a:solidFill>
                <a:schemeClr val="bg1"/>
              </a:solidFill>
            </a:endParaRPr>
          </a:p>
        </p:txBody>
      </p:sp>
      <p:sp>
        <p:nvSpPr>
          <p:cNvPr id="15" name="TextBox 14"/>
          <p:cNvSpPr txBox="1"/>
          <p:nvPr/>
        </p:nvSpPr>
        <p:spPr>
          <a:xfrm>
            <a:off x="8187" y="5386481"/>
            <a:ext cx="1481560" cy="307777"/>
          </a:xfrm>
          <a:prstGeom prst="rect">
            <a:avLst/>
          </a:prstGeom>
          <a:noFill/>
        </p:spPr>
        <p:txBody>
          <a:bodyPr wrap="square" rtlCol="0">
            <a:spAutoFit/>
          </a:bodyPr>
          <a:lstStyle/>
          <a:p>
            <a:pPr algn="ctr" rtl="1"/>
            <a:r>
              <a:rPr lang="fa-IR" sz="1400" dirty="0" smtClean="0">
                <a:solidFill>
                  <a:schemeClr val="bg1"/>
                </a:solidFill>
              </a:rPr>
              <a:t>ارزیابی و مقایسه</a:t>
            </a:r>
            <a:endParaRPr lang="en-US" sz="1400" dirty="0">
              <a:solidFill>
                <a:schemeClr val="bg1"/>
              </a:solidFill>
            </a:endParaRPr>
          </a:p>
        </p:txBody>
      </p:sp>
      <p:sp>
        <p:nvSpPr>
          <p:cNvPr id="16" name="TextBox 15"/>
          <p:cNvSpPr txBox="1"/>
          <p:nvPr/>
        </p:nvSpPr>
        <p:spPr>
          <a:xfrm>
            <a:off x="19762" y="6379564"/>
            <a:ext cx="1481560" cy="276999"/>
          </a:xfrm>
          <a:prstGeom prst="rect">
            <a:avLst/>
          </a:prstGeom>
          <a:noFill/>
        </p:spPr>
        <p:txBody>
          <a:bodyPr wrap="square" rtlCol="0">
            <a:spAutoFit/>
          </a:bodyPr>
          <a:lstStyle/>
          <a:p>
            <a:pPr algn="ctr" rtl="1"/>
            <a:r>
              <a:rPr lang="fa-IR" sz="1200" dirty="0" smtClean="0">
                <a:solidFill>
                  <a:schemeClr val="bg1"/>
                </a:solidFill>
              </a:rPr>
              <a:t>خلاصه و نتیجه گیری</a:t>
            </a:r>
            <a:endParaRPr lang="en-US" sz="1200" dirty="0">
              <a:solidFill>
                <a:schemeClr val="bg1"/>
              </a:solidFill>
            </a:endParaRPr>
          </a:p>
        </p:txBody>
      </p:sp>
    </p:spTree>
    <p:extLst>
      <p:ext uri="{BB962C8B-B14F-4D97-AF65-F5344CB8AC3E}">
        <p14:creationId xmlns:p14="http://schemas.microsoft.com/office/powerpoint/2010/main" val="30027875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1" end="1"/>
                                            </p:txEl>
                                          </p:spTgt>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2" end="2"/>
                                            </p:txEl>
                                          </p:spTgt>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پیاده سازی با استفاده از </a:t>
            </a:r>
            <a:r>
              <a:rPr lang="en-US" dirty="0" smtClean="0"/>
              <a:t>JADE</a:t>
            </a:r>
            <a:endParaRPr lang="en-US" dirty="0"/>
          </a:p>
        </p:txBody>
      </p:sp>
      <p:sp>
        <p:nvSpPr>
          <p:cNvPr id="3" name="Content Placeholder 2"/>
          <p:cNvSpPr>
            <a:spLocks noGrp="1"/>
          </p:cNvSpPr>
          <p:nvPr>
            <p:ph idx="1"/>
          </p:nvPr>
        </p:nvSpPr>
        <p:spPr/>
        <p:txBody>
          <a:bodyPr/>
          <a:lstStyle/>
          <a:p>
            <a:r>
              <a:rPr lang="fa-IR" dirty="0"/>
              <a:t>سکوی نرم‌افزاری </a:t>
            </a:r>
            <a:r>
              <a:rPr lang="en-US" dirty="0"/>
              <a:t>JADE </a:t>
            </a:r>
            <a:r>
              <a:rPr lang="fa-IR" dirty="0"/>
              <a:t>یک میان‌افزار بوده و یکی از پرکاربردترین میان‌افزارها در حوزه‌ی برنامه‌نویسی عامل‌گرا </a:t>
            </a:r>
            <a:r>
              <a:rPr lang="fa-IR" dirty="0" smtClean="0"/>
              <a:t>است</a:t>
            </a:r>
            <a:r>
              <a:rPr lang="en-US" dirty="0" smtClean="0"/>
              <a:t>.</a:t>
            </a:r>
          </a:p>
          <a:p>
            <a:r>
              <a:rPr lang="en-US" dirty="0"/>
              <a:t>JADE</a:t>
            </a:r>
            <a:r>
              <a:rPr lang="fa-IR" dirty="0"/>
              <a:t> ایجاد و توسعه‌ی برنامه‌های کاملاً عامل‌محور را با استفاده از یک محیط </a:t>
            </a:r>
            <a:r>
              <a:rPr lang="fa-IR" dirty="0" smtClean="0"/>
              <a:t>زمان </a:t>
            </a:r>
            <a:r>
              <a:rPr lang="fa-IR" dirty="0"/>
              <a:t>اجرا که موارد زیر را پیاده‌سازی می‌کند، تسهیل می‌نماید</a:t>
            </a:r>
            <a:r>
              <a:rPr lang="fa-IR" dirty="0" smtClean="0"/>
              <a:t>:</a:t>
            </a:r>
          </a:p>
          <a:p>
            <a:pPr lvl="1"/>
            <a:r>
              <a:rPr lang="fa-IR" dirty="0"/>
              <a:t>پشتیبانی از ویژگی‌های چرخه‌ی عمر مورد نیاز عامل‌ها</a:t>
            </a:r>
            <a:endParaRPr lang="en-US" sz="1200" dirty="0"/>
          </a:p>
          <a:p>
            <a:pPr lvl="1"/>
            <a:r>
              <a:rPr lang="fa-IR" dirty="0"/>
              <a:t>منطق هسته‌ی خود عامل‌ها</a:t>
            </a:r>
            <a:endParaRPr lang="en-US" sz="1200" dirty="0"/>
          </a:p>
          <a:p>
            <a:pPr lvl="1"/>
            <a:r>
              <a:rPr lang="fa-IR" dirty="0"/>
              <a:t>مجموعه‌ای غنی از ابزارهای </a:t>
            </a:r>
            <a:r>
              <a:rPr lang="fa-IR" dirty="0" smtClean="0"/>
              <a:t>گرافیکی</a:t>
            </a:r>
            <a:endParaRPr lang="en-US" sz="1200" dirty="0"/>
          </a:p>
        </p:txBody>
      </p:sp>
      <p:sp>
        <p:nvSpPr>
          <p:cNvPr id="4" name="Slide Number Placeholder 3"/>
          <p:cNvSpPr>
            <a:spLocks noGrp="1"/>
          </p:cNvSpPr>
          <p:nvPr>
            <p:ph type="sldNum" sz="quarter" idx="12"/>
          </p:nvPr>
        </p:nvSpPr>
        <p:spPr/>
        <p:txBody>
          <a:bodyPr/>
          <a:lstStyle/>
          <a:p>
            <a:fld id="{DCF5F0F9-0D3F-48DB-9C19-62C0E4C69696}" type="slidenum">
              <a:rPr lang="en-US" smtClean="0"/>
              <a:pPr/>
              <a:t>22</a:t>
            </a:fld>
            <a:endParaRPr lang="en-US" dirty="0"/>
          </a:p>
        </p:txBody>
      </p:sp>
      <p:sp>
        <p:nvSpPr>
          <p:cNvPr id="5" name="Pentagon 4"/>
          <p:cNvSpPr/>
          <p:nvPr/>
        </p:nvSpPr>
        <p:spPr>
          <a:xfrm>
            <a:off x="19762" y="1381450"/>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798" y="1544883"/>
            <a:ext cx="1481560" cy="369332"/>
          </a:xfrm>
          <a:prstGeom prst="rect">
            <a:avLst/>
          </a:prstGeom>
          <a:noFill/>
        </p:spPr>
        <p:txBody>
          <a:bodyPr wrap="square" rtlCol="0">
            <a:spAutoFit/>
          </a:bodyPr>
          <a:lstStyle/>
          <a:p>
            <a:pPr algn="ctr" rtl="1"/>
            <a:r>
              <a:rPr lang="fa-IR" dirty="0" smtClean="0">
                <a:solidFill>
                  <a:schemeClr val="bg1"/>
                </a:solidFill>
              </a:rPr>
              <a:t>مقدمه</a:t>
            </a:r>
            <a:endParaRPr lang="en-US" dirty="0">
              <a:solidFill>
                <a:schemeClr val="bg1"/>
              </a:solidFill>
            </a:endParaRPr>
          </a:p>
        </p:txBody>
      </p:sp>
      <p:sp>
        <p:nvSpPr>
          <p:cNvPr id="7" name="Pentagon 6"/>
          <p:cNvSpPr/>
          <p:nvPr/>
        </p:nvSpPr>
        <p:spPr>
          <a:xfrm>
            <a:off x="8186" y="4263208"/>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p:cNvSpPr/>
          <p:nvPr/>
        </p:nvSpPr>
        <p:spPr>
          <a:xfrm>
            <a:off x="8186" y="6187012"/>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p:cNvSpPr/>
          <p:nvPr/>
        </p:nvSpPr>
        <p:spPr>
          <a:xfrm>
            <a:off x="-3390" y="5225979"/>
            <a:ext cx="1922653" cy="636263"/>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Pentagon 9"/>
          <p:cNvSpPr/>
          <p:nvPr/>
        </p:nvSpPr>
        <p:spPr>
          <a:xfrm>
            <a:off x="19762" y="3305254"/>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p:cNvSpPr/>
          <p:nvPr/>
        </p:nvSpPr>
        <p:spPr>
          <a:xfrm>
            <a:off x="8186" y="2344221"/>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86" y="2406963"/>
            <a:ext cx="1481560" cy="523220"/>
          </a:xfrm>
          <a:prstGeom prst="rect">
            <a:avLst/>
          </a:prstGeom>
          <a:noFill/>
        </p:spPr>
        <p:txBody>
          <a:bodyPr wrap="square" rtlCol="0">
            <a:spAutoFit/>
          </a:bodyPr>
          <a:lstStyle/>
          <a:p>
            <a:pPr algn="ctr" rtl="1"/>
            <a:r>
              <a:rPr lang="fa-IR" sz="1400" dirty="0" smtClean="0">
                <a:solidFill>
                  <a:schemeClr val="bg1"/>
                </a:solidFill>
              </a:rPr>
              <a:t>مفاهیم اساسی و ادبیات موضوع</a:t>
            </a:r>
            <a:endParaRPr lang="en-US" sz="1400" dirty="0">
              <a:solidFill>
                <a:schemeClr val="bg1"/>
              </a:solidFill>
            </a:endParaRPr>
          </a:p>
        </p:txBody>
      </p:sp>
      <p:sp>
        <p:nvSpPr>
          <p:cNvPr id="13" name="TextBox 12"/>
          <p:cNvSpPr txBox="1"/>
          <p:nvPr/>
        </p:nvSpPr>
        <p:spPr>
          <a:xfrm>
            <a:off x="19762" y="3427144"/>
            <a:ext cx="1481560" cy="369332"/>
          </a:xfrm>
          <a:prstGeom prst="rect">
            <a:avLst/>
          </a:prstGeom>
          <a:noFill/>
        </p:spPr>
        <p:txBody>
          <a:bodyPr wrap="square" rtlCol="0">
            <a:spAutoFit/>
          </a:bodyPr>
          <a:lstStyle/>
          <a:p>
            <a:pPr algn="ctr" rtl="1"/>
            <a:r>
              <a:rPr lang="fa-IR" dirty="0" smtClean="0">
                <a:solidFill>
                  <a:schemeClr val="bg1"/>
                </a:solidFill>
              </a:rPr>
              <a:t>کارهای مرتبط</a:t>
            </a:r>
            <a:endParaRPr lang="en-US" dirty="0">
              <a:solidFill>
                <a:schemeClr val="bg1"/>
              </a:solidFill>
            </a:endParaRPr>
          </a:p>
        </p:txBody>
      </p:sp>
      <p:sp>
        <p:nvSpPr>
          <p:cNvPr id="14" name="TextBox 13"/>
          <p:cNvSpPr txBox="1"/>
          <p:nvPr/>
        </p:nvSpPr>
        <p:spPr>
          <a:xfrm>
            <a:off x="8186" y="4412600"/>
            <a:ext cx="1481560" cy="338554"/>
          </a:xfrm>
          <a:prstGeom prst="rect">
            <a:avLst/>
          </a:prstGeom>
          <a:noFill/>
        </p:spPr>
        <p:txBody>
          <a:bodyPr wrap="square" rtlCol="0">
            <a:spAutoFit/>
          </a:bodyPr>
          <a:lstStyle/>
          <a:p>
            <a:pPr algn="ctr" rtl="1"/>
            <a:r>
              <a:rPr lang="fa-IR" sz="1600" dirty="0" smtClean="0">
                <a:solidFill>
                  <a:schemeClr val="bg1"/>
                </a:solidFill>
              </a:rPr>
              <a:t>مدل پیشنهادی</a:t>
            </a:r>
            <a:endParaRPr lang="en-US" sz="1600" dirty="0">
              <a:solidFill>
                <a:schemeClr val="bg1"/>
              </a:solidFill>
            </a:endParaRPr>
          </a:p>
        </p:txBody>
      </p:sp>
      <p:sp>
        <p:nvSpPr>
          <p:cNvPr id="15" name="TextBox 14"/>
          <p:cNvSpPr txBox="1"/>
          <p:nvPr/>
        </p:nvSpPr>
        <p:spPr>
          <a:xfrm>
            <a:off x="8187" y="5386481"/>
            <a:ext cx="1481560" cy="307777"/>
          </a:xfrm>
          <a:prstGeom prst="rect">
            <a:avLst/>
          </a:prstGeom>
          <a:noFill/>
        </p:spPr>
        <p:txBody>
          <a:bodyPr wrap="square" rtlCol="0">
            <a:spAutoFit/>
          </a:bodyPr>
          <a:lstStyle/>
          <a:p>
            <a:pPr algn="ctr" rtl="1"/>
            <a:r>
              <a:rPr lang="fa-IR" sz="1400" dirty="0" smtClean="0">
                <a:solidFill>
                  <a:schemeClr val="bg1"/>
                </a:solidFill>
              </a:rPr>
              <a:t>ارزیابی و مقایسه</a:t>
            </a:r>
            <a:endParaRPr lang="en-US" sz="1400" dirty="0">
              <a:solidFill>
                <a:schemeClr val="bg1"/>
              </a:solidFill>
            </a:endParaRPr>
          </a:p>
        </p:txBody>
      </p:sp>
      <p:sp>
        <p:nvSpPr>
          <p:cNvPr id="16" name="TextBox 15"/>
          <p:cNvSpPr txBox="1"/>
          <p:nvPr/>
        </p:nvSpPr>
        <p:spPr>
          <a:xfrm>
            <a:off x="19762" y="6379564"/>
            <a:ext cx="1481560" cy="276999"/>
          </a:xfrm>
          <a:prstGeom prst="rect">
            <a:avLst/>
          </a:prstGeom>
          <a:noFill/>
        </p:spPr>
        <p:txBody>
          <a:bodyPr wrap="square" rtlCol="0">
            <a:spAutoFit/>
          </a:bodyPr>
          <a:lstStyle/>
          <a:p>
            <a:pPr algn="ctr" rtl="1"/>
            <a:r>
              <a:rPr lang="fa-IR" sz="1200" dirty="0" smtClean="0">
                <a:solidFill>
                  <a:schemeClr val="bg1"/>
                </a:solidFill>
              </a:rPr>
              <a:t>خلاصه و نتیجه گیری</a:t>
            </a:r>
            <a:endParaRPr lang="en-US" sz="1200" dirty="0">
              <a:solidFill>
                <a:schemeClr val="bg1"/>
              </a:solidFill>
            </a:endParaRPr>
          </a:p>
        </p:txBody>
      </p:sp>
    </p:spTree>
    <p:extLst>
      <p:ext uri="{BB962C8B-B14F-4D97-AF65-F5344CB8AC3E}">
        <p14:creationId xmlns:p14="http://schemas.microsoft.com/office/powerpoint/2010/main" val="15700989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1" end="1"/>
                                            </p:txEl>
                                          </p:spTgt>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2" end="2"/>
                                            </p:txEl>
                                          </p:spTgt>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3" dur="500"/>
                                        <p:tgtEl>
                                          <p:spTgt spid="3">
                                            <p:txEl>
                                              <p:pRg st="3" end="3"/>
                                            </p:txEl>
                                          </p:spTgt>
                                        </p:tgtEl>
                                      </p:cBhvr>
                                    </p:animEffect>
                                  </p:childTnLst>
                                </p:cTn>
                              </p:par>
                            </p:childTnLst>
                          </p:cTn>
                        </p:par>
                        <p:par>
                          <p:cTn id="24" fill="hold">
                            <p:stCondLst>
                              <p:cond delay="2000"/>
                            </p:stCondLst>
                            <p:childTnLst>
                              <p:par>
                                <p:cTn id="25" presetID="12" presetClass="entr" presetSubtype="4"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پیاده سازی با استفاده از </a:t>
            </a:r>
            <a:r>
              <a:rPr lang="en-US" dirty="0" smtClean="0"/>
              <a:t>JADE</a:t>
            </a:r>
            <a:endParaRPr lang="en-US" dirty="0"/>
          </a:p>
        </p:txBody>
      </p:sp>
      <p:sp>
        <p:nvSpPr>
          <p:cNvPr id="3" name="Content Placeholder 2"/>
          <p:cNvSpPr>
            <a:spLocks noGrp="1"/>
          </p:cNvSpPr>
          <p:nvPr>
            <p:ph idx="1"/>
          </p:nvPr>
        </p:nvSpPr>
        <p:spPr/>
        <p:txBody>
          <a:bodyPr>
            <a:normAutofit/>
          </a:bodyPr>
          <a:lstStyle/>
          <a:p>
            <a:r>
              <a:rPr lang="fa-IR" dirty="0"/>
              <a:t>شبه کد پیاده سازی سازمان دهی فدراسیونی سلسله </a:t>
            </a:r>
            <a:r>
              <a:rPr lang="fa-IR" dirty="0" smtClean="0"/>
              <a:t>مراتبی</a:t>
            </a:r>
          </a:p>
          <a:p>
            <a:endParaRPr lang="fa-IR" dirty="0"/>
          </a:p>
          <a:p>
            <a:endParaRPr lang="fa-IR" dirty="0" smtClean="0"/>
          </a:p>
          <a:p>
            <a:endParaRPr lang="fa-IR" dirty="0"/>
          </a:p>
          <a:p>
            <a:endParaRPr lang="fa-IR" dirty="0" smtClean="0"/>
          </a:p>
          <a:p>
            <a:r>
              <a:rPr lang="fa-IR" dirty="0"/>
              <a:t>شبه کد پیاده سازی سازمان دهی </a:t>
            </a:r>
            <a:r>
              <a:rPr lang="fa-IR" dirty="0" smtClean="0"/>
              <a:t>مورد مقایسه</a:t>
            </a:r>
            <a:endParaRPr lang="en-US" dirty="0"/>
          </a:p>
          <a:p>
            <a:endParaRPr lang="en-US" dirty="0"/>
          </a:p>
        </p:txBody>
      </p:sp>
      <p:sp>
        <p:nvSpPr>
          <p:cNvPr id="4" name="Slide Number Placeholder 3"/>
          <p:cNvSpPr>
            <a:spLocks noGrp="1"/>
          </p:cNvSpPr>
          <p:nvPr>
            <p:ph type="sldNum" sz="quarter" idx="12"/>
          </p:nvPr>
        </p:nvSpPr>
        <p:spPr/>
        <p:txBody>
          <a:bodyPr/>
          <a:lstStyle/>
          <a:p>
            <a:fld id="{DCF5F0F9-0D3F-48DB-9C19-62C0E4C69696}" type="slidenum">
              <a:rPr lang="en-US" smtClean="0"/>
              <a:pPr/>
              <a:t>23</a:t>
            </a:fld>
            <a:endParaRPr lang="en-US" dirty="0"/>
          </a:p>
        </p:txBody>
      </p:sp>
      <p:sp>
        <p:nvSpPr>
          <p:cNvPr id="5" name="Pentagon 4"/>
          <p:cNvSpPr/>
          <p:nvPr/>
        </p:nvSpPr>
        <p:spPr>
          <a:xfrm>
            <a:off x="19762" y="1381450"/>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798" y="1544883"/>
            <a:ext cx="1481560" cy="369332"/>
          </a:xfrm>
          <a:prstGeom prst="rect">
            <a:avLst/>
          </a:prstGeom>
          <a:noFill/>
        </p:spPr>
        <p:txBody>
          <a:bodyPr wrap="square" rtlCol="0">
            <a:spAutoFit/>
          </a:bodyPr>
          <a:lstStyle/>
          <a:p>
            <a:pPr algn="ctr" rtl="1"/>
            <a:r>
              <a:rPr lang="fa-IR" dirty="0" smtClean="0">
                <a:solidFill>
                  <a:schemeClr val="bg1"/>
                </a:solidFill>
              </a:rPr>
              <a:t>مقدمه</a:t>
            </a:r>
            <a:endParaRPr lang="en-US" dirty="0">
              <a:solidFill>
                <a:schemeClr val="bg1"/>
              </a:solidFill>
            </a:endParaRPr>
          </a:p>
        </p:txBody>
      </p:sp>
      <p:sp>
        <p:nvSpPr>
          <p:cNvPr id="7" name="Pentagon 6"/>
          <p:cNvSpPr/>
          <p:nvPr/>
        </p:nvSpPr>
        <p:spPr>
          <a:xfrm>
            <a:off x="8186" y="4263208"/>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p:cNvSpPr/>
          <p:nvPr/>
        </p:nvSpPr>
        <p:spPr>
          <a:xfrm>
            <a:off x="8186" y="6187012"/>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p:cNvSpPr/>
          <p:nvPr/>
        </p:nvSpPr>
        <p:spPr>
          <a:xfrm>
            <a:off x="-3390" y="5225979"/>
            <a:ext cx="1922653" cy="636263"/>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Pentagon 9"/>
          <p:cNvSpPr/>
          <p:nvPr/>
        </p:nvSpPr>
        <p:spPr>
          <a:xfrm>
            <a:off x="19762" y="3305254"/>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p:cNvSpPr/>
          <p:nvPr/>
        </p:nvSpPr>
        <p:spPr>
          <a:xfrm>
            <a:off x="8186" y="2344221"/>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86" y="2406963"/>
            <a:ext cx="1481560" cy="523220"/>
          </a:xfrm>
          <a:prstGeom prst="rect">
            <a:avLst/>
          </a:prstGeom>
          <a:noFill/>
        </p:spPr>
        <p:txBody>
          <a:bodyPr wrap="square" rtlCol="0">
            <a:spAutoFit/>
          </a:bodyPr>
          <a:lstStyle/>
          <a:p>
            <a:pPr algn="ctr" rtl="1"/>
            <a:r>
              <a:rPr lang="fa-IR" sz="1400" dirty="0" smtClean="0">
                <a:solidFill>
                  <a:schemeClr val="bg1"/>
                </a:solidFill>
              </a:rPr>
              <a:t>مفاهیم اساسی و ادبیات موضوع</a:t>
            </a:r>
            <a:endParaRPr lang="en-US" sz="1400" dirty="0">
              <a:solidFill>
                <a:schemeClr val="bg1"/>
              </a:solidFill>
            </a:endParaRPr>
          </a:p>
        </p:txBody>
      </p:sp>
      <p:sp>
        <p:nvSpPr>
          <p:cNvPr id="13" name="TextBox 12"/>
          <p:cNvSpPr txBox="1"/>
          <p:nvPr/>
        </p:nvSpPr>
        <p:spPr>
          <a:xfrm>
            <a:off x="19762" y="3427144"/>
            <a:ext cx="1481560" cy="369332"/>
          </a:xfrm>
          <a:prstGeom prst="rect">
            <a:avLst/>
          </a:prstGeom>
          <a:noFill/>
        </p:spPr>
        <p:txBody>
          <a:bodyPr wrap="square" rtlCol="0">
            <a:spAutoFit/>
          </a:bodyPr>
          <a:lstStyle/>
          <a:p>
            <a:pPr algn="ctr" rtl="1"/>
            <a:r>
              <a:rPr lang="fa-IR" dirty="0" smtClean="0">
                <a:solidFill>
                  <a:schemeClr val="bg1"/>
                </a:solidFill>
              </a:rPr>
              <a:t>کارهای مرتبط</a:t>
            </a:r>
            <a:endParaRPr lang="en-US" dirty="0">
              <a:solidFill>
                <a:schemeClr val="bg1"/>
              </a:solidFill>
            </a:endParaRPr>
          </a:p>
        </p:txBody>
      </p:sp>
      <p:sp>
        <p:nvSpPr>
          <p:cNvPr id="14" name="TextBox 13"/>
          <p:cNvSpPr txBox="1"/>
          <p:nvPr/>
        </p:nvSpPr>
        <p:spPr>
          <a:xfrm>
            <a:off x="8186" y="4412600"/>
            <a:ext cx="1481560" cy="338554"/>
          </a:xfrm>
          <a:prstGeom prst="rect">
            <a:avLst/>
          </a:prstGeom>
          <a:noFill/>
        </p:spPr>
        <p:txBody>
          <a:bodyPr wrap="square" rtlCol="0">
            <a:spAutoFit/>
          </a:bodyPr>
          <a:lstStyle/>
          <a:p>
            <a:pPr algn="ctr" rtl="1"/>
            <a:r>
              <a:rPr lang="fa-IR" sz="1600" dirty="0" smtClean="0">
                <a:solidFill>
                  <a:schemeClr val="bg1"/>
                </a:solidFill>
              </a:rPr>
              <a:t>مدل پیشنهادی</a:t>
            </a:r>
            <a:endParaRPr lang="en-US" sz="1600" dirty="0">
              <a:solidFill>
                <a:schemeClr val="bg1"/>
              </a:solidFill>
            </a:endParaRPr>
          </a:p>
        </p:txBody>
      </p:sp>
      <p:sp>
        <p:nvSpPr>
          <p:cNvPr id="15" name="TextBox 14"/>
          <p:cNvSpPr txBox="1"/>
          <p:nvPr/>
        </p:nvSpPr>
        <p:spPr>
          <a:xfrm>
            <a:off x="8187" y="5386481"/>
            <a:ext cx="1481560" cy="307777"/>
          </a:xfrm>
          <a:prstGeom prst="rect">
            <a:avLst/>
          </a:prstGeom>
          <a:noFill/>
        </p:spPr>
        <p:txBody>
          <a:bodyPr wrap="square" rtlCol="0">
            <a:spAutoFit/>
          </a:bodyPr>
          <a:lstStyle/>
          <a:p>
            <a:pPr algn="ctr" rtl="1"/>
            <a:r>
              <a:rPr lang="fa-IR" sz="1400" dirty="0" smtClean="0">
                <a:solidFill>
                  <a:schemeClr val="bg1"/>
                </a:solidFill>
              </a:rPr>
              <a:t>ارزیابی و مقایسه</a:t>
            </a:r>
            <a:endParaRPr lang="en-US" sz="1400" dirty="0">
              <a:solidFill>
                <a:schemeClr val="bg1"/>
              </a:solidFill>
            </a:endParaRPr>
          </a:p>
        </p:txBody>
      </p:sp>
      <p:sp>
        <p:nvSpPr>
          <p:cNvPr id="16" name="TextBox 15"/>
          <p:cNvSpPr txBox="1"/>
          <p:nvPr/>
        </p:nvSpPr>
        <p:spPr>
          <a:xfrm>
            <a:off x="19762" y="6379564"/>
            <a:ext cx="1481560" cy="276999"/>
          </a:xfrm>
          <a:prstGeom prst="rect">
            <a:avLst/>
          </a:prstGeom>
          <a:noFill/>
        </p:spPr>
        <p:txBody>
          <a:bodyPr wrap="square" rtlCol="0">
            <a:spAutoFit/>
          </a:bodyPr>
          <a:lstStyle/>
          <a:p>
            <a:pPr algn="ctr" rtl="1"/>
            <a:r>
              <a:rPr lang="fa-IR" sz="1200" dirty="0" smtClean="0">
                <a:solidFill>
                  <a:schemeClr val="bg1"/>
                </a:solidFill>
              </a:rPr>
              <a:t>خلاصه و نتیجه گیری</a:t>
            </a:r>
            <a:endParaRPr lang="en-US" sz="1200" dirty="0">
              <a:solidFill>
                <a:schemeClr val="bg1"/>
              </a:solidFill>
            </a:endParaRPr>
          </a:p>
        </p:txBody>
      </p:sp>
      <p:sp>
        <p:nvSpPr>
          <p:cNvPr id="18" name="Text Box 2"/>
          <p:cNvSpPr txBox="1">
            <a:spLocks noChangeArrowheads="1"/>
          </p:cNvSpPr>
          <p:nvPr/>
        </p:nvSpPr>
        <p:spPr bwMode="auto">
          <a:xfrm>
            <a:off x="1953991" y="2410763"/>
            <a:ext cx="5943600" cy="1877060"/>
          </a:xfrm>
          <a:prstGeom prst="rect">
            <a:avLst/>
          </a:prstGeom>
          <a:noFill/>
          <a:ln w="9525">
            <a:noFill/>
            <a:miter lim="800000"/>
            <a:headEnd/>
            <a:tailEnd/>
          </a:ln>
        </p:spPr>
        <p:txBody>
          <a:bodyPr rot="0" vert="horz" wrap="square" lIns="91440" tIns="45720" rIns="91440" bIns="45720" anchor="t" anchorCtr="0">
            <a:spAutoFit/>
          </a:bodyPr>
          <a:lstStyle/>
          <a:p>
            <a:pPr marL="342900" marR="0" lvl="0" indent="-342900" rtl="0">
              <a:lnSpc>
                <a:spcPct val="115000"/>
              </a:lnSpc>
              <a:spcBef>
                <a:spcPts val="0"/>
              </a:spcBef>
              <a:spcAft>
                <a:spcPts val="0"/>
              </a:spcAft>
              <a:buFont typeface="+mj-lt"/>
              <a:buAutoNum type="arabicPeriod"/>
            </a:pPr>
            <a:r>
              <a:rPr lang="en-US" sz="1200" i="1" dirty="0">
                <a:solidFill>
                  <a:srgbClr val="4F81BD"/>
                </a:solidFill>
                <a:effectLst/>
                <a:latin typeface="Calibri" panose="020F0502020204030204" pitchFamily="34" charset="0"/>
                <a:ea typeface="Calibri" panose="020F0502020204030204" pitchFamily="34" charset="0"/>
                <a:cs typeface="Arial" panose="020B0604020202020204" pitchFamily="34" charset="0"/>
              </a:rPr>
              <a:t>Random(X,Y);</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200" i="1" dirty="0">
                <a:solidFill>
                  <a:srgbClr val="4F81BD"/>
                </a:solidFill>
                <a:effectLst/>
                <a:latin typeface="Calibri" panose="020F0502020204030204" pitchFamily="34" charset="0"/>
                <a:ea typeface="Calibri" panose="020F0502020204030204" pitchFamily="34" charset="0"/>
                <a:cs typeface="Arial" panose="020B0604020202020204" pitchFamily="34" charset="0"/>
              </a:rPr>
              <a:t>Detect(</a:t>
            </a:r>
            <a:r>
              <a:rPr lang="en-US" sz="1200" i="1" dirty="0" err="1">
                <a:solidFill>
                  <a:srgbClr val="4F81BD"/>
                </a:solidFill>
                <a:effectLst/>
                <a:latin typeface="Calibri" panose="020F0502020204030204" pitchFamily="34" charset="0"/>
                <a:ea typeface="Calibri" panose="020F0502020204030204" pitchFamily="34" charset="0"/>
                <a:cs typeface="Arial" panose="020B0604020202020204" pitchFamily="34" charset="0"/>
              </a:rPr>
              <a:t>MiddlePoint</a:t>
            </a:r>
            <a:r>
              <a:rPr lang="en-US" sz="1200" i="1" dirty="0">
                <a:solidFill>
                  <a:srgbClr val="4F81BD"/>
                </a:solidFill>
                <a:effectLst/>
                <a:latin typeface="Calibri" panose="020F0502020204030204" pitchFamily="34"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200" i="1" dirty="0">
                <a:solidFill>
                  <a:srgbClr val="4F81BD"/>
                </a:solidFill>
                <a:effectLst/>
                <a:latin typeface="Calibri" panose="020F0502020204030204" pitchFamily="34" charset="0"/>
                <a:ea typeface="Calibri" panose="020F0502020204030204" pitchFamily="34" charset="0"/>
                <a:cs typeface="Arial" panose="020B0604020202020204" pitchFamily="34" charset="0"/>
              </a:rPr>
              <a:t>Detect(Group);</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200" i="1" dirty="0">
                <a:solidFill>
                  <a:srgbClr val="4F81BD"/>
                </a:solidFill>
                <a:effectLst/>
                <a:latin typeface="Calibri" panose="020F0502020204030204" pitchFamily="34" charset="0"/>
                <a:ea typeface="Calibri" panose="020F0502020204030204" pitchFamily="34" charset="0"/>
                <a:cs typeface="Arial" panose="020B0604020202020204" pitchFamily="34" charset="0"/>
              </a:rPr>
              <a:t>Determine(</a:t>
            </a:r>
            <a:r>
              <a:rPr lang="en-US" sz="1200" i="1" dirty="0" err="1">
                <a:solidFill>
                  <a:srgbClr val="4F81BD"/>
                </a:solidFill>
                <a:effectLst/>
                <a:latin typeface="Calibri" panose="020F0502020204030204" pitchFamily="34" charset="0"/>
                <a:ea typeface="Calibri" panose="020F0502020204030204" pitchFamily="34" charset="0"/>
                <a:cs typeface="Arial" panose="020B0604020202020204" pitchFamily="34" charset="0"/>
              </a:rPr>
              <a:t>SupervisorAgent</a:t>
            </a:r>
            <a:r>
              <a:rPr lang="en-US" sz="1200" i="1" dirty="0">
                <a:solidFill>
                  <a:srgbClr val="4F81BD"/>
                </a:solidFill>
                <a:effectLst/>
                <a:latin typeface="Calibri" panose="020F0502020204030204" pitchFamily="34"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200" i="1" dirty="0">
                <a:solidFill>
                  <a:srgbClr val="4F81BD"/>
                </a:solidFill>
                <a:effectLst/>
                <a:latin typeface="Calibri" panose="020F0502020204030204" pitchFamily="34" charset="0"/>
                <a:ea typeface="Calibri" panose="020F0502020204030204" pitchFamily="34" charset="0"/>
                <a:cs typeface="Arial" panose="020B0604020202020204" pitchFamily="34" charset="0"/>
              </a:rPr>
              <a:t>Determine(</a:t>
            </a:r>
            <a:r>
              <a:rPr lang="en-US" sz="1200" i="1" dirty="0" err="1">
                <a:solidFill>
                  <a:srgbClr val="4F81BD"/>
                </a:solidFill>
                <a:effectLst/>
                <a:latin typeface="Calibri" panose="020F0502020204030204" pitchFamily="34" charset="0"/>
                <a:ea typeface="Calibri" panose="020F0502020204030204" pitchFamily="34" charset="0"/>
                <a:cs typeface="Arial" panose="020B0604020202020204" pitchFamily="34" charset="0"/>
              </a:rPr>
              <a:t>DelegateAgents</a:t>
            </a:r>
            <a:r>
              <a:rPr lang="en-US" sz="1200" i="1" dirty="0">
                <a:solidFill>
                  <a:srgbClr val="4F81BD"/>
                </a:solidFill>
                <a:effectLst/>
                <a:latin typeface="Calibri" panose="020F0502020204030204" pitchFamily="34"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200" i="1" dirty="0">
                <a:solidFill>
                  <a:srgbClr val="4F81BD"/>
                </a:solidFill>
                <a:effectLst/>
                <a:latin typeface="Calibri" panose="020F0502020204030204" pitchFamily="34" charset="0"/>
                <a:ea typeface="Calibri" panose="020F0502020204030204" pitchFamily="34" charset="0"/>
                <a:cs typeface="Arial" panose="020B0604020202020204" pitchFamily="34" charset="0"/>
              </a:rPr>
              <a:t> Introduce(</a:t>
            </a:r>
            <a:r>
              <a:rPr lang="en-US" sz="1200" i="1" dirty="0" err="1">
                <a:solidFill>
                  <a:srgbClr val="4F81BD"/>
                </a:solidFill>
                <a:effectLst/>
                <a:latin typeface="Calibri" panose="020F0502020204030204" pitchFamily="34" charset="0"/>
                <a:ea typeface="Calibri" panose="020F0502020204030204" pitchFamily="34" charset="0"/>
                <a:cs typeface="Arial" panose="020B0604020202020204" pitchFamily="34" charset="0"/>
              </a:rPr>
              <a:t>SupervisorAgent</a:t>
            </a:r>
            <a:r>
              <a:rPr lang="en-US" sz="1200" i="1" dirty="0">
                <a:solidFill>
                  <a:srgbClr val="4F81BD"/>
                </a:solidFill>
                <a:effectLst/>
                <a:latin typeface="Calibri" panose="020F0502020204030204" pitchFamily="34" charset="0"/>
                <a:ea typeface="Calibri" panose="020F0502020204030204" pitchFamily="34" charset="0"/>
                <a:cs typeface="Arial" panose="020B0604020202020204" pitchFamily="34" charset="0"/>
              </a:rPr>
              <a:t>, </a:t>
            </a:r>
            <a:r>
              <a:rPr lang="en-US" sz="1200" i="1" dirty="0" err="1">
                <a:solidFill>
                  <a:srgbClr val="4F81BD"/>
                </a:solidFill>
                <a:effectLst/>
                <a:latin typeface="Calibri" panose="020F0502020204030204" pitchFamily="34" charset="0"/>
                <a:ea typeface="Calibri" panose="020F0502020204030204" pitchFamily="34" charset="0"/>
                <a:cs typeface="Arial" panose="020B0604020202020204" pitchFamily="34" charset="0"/>
              </a:rPr>
              <a:t>DelegateAgents</a:t>
            </a:r>
            <a:r>
              <a:rPr lang="en-US" sz="1200" i="1" dirty="0">
                <a:solidFill>
                  <a:srgbClr val="4F81BD"/>
                </a:solidFill>
                <a:effectLst/>
                <a:latin typeface="Calibri" panose="020F0502020204030204" pitchFamily="34"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200" i="1" dirty="0">
                <a:solidFill>
                  <a:srgbClr val="4F81BD"/>
                </a:solidFill>
                <a:effectLst/>
                <a:latin typeface="Calibri" panose="020F0502020204030204" pitchFamily="34" charset="0"/>
                <a:ea typeface="Calibri" panose="020F0502020204030204" pitchFamily="34" charset="0"/>
                <a:cs typeface="Arial" panose="020B0604020202020204" pitchFamily="34" charset="0"/>
              </a:rPr>
              <a:t>Introduce(</a:t>
            </a:r>
            <a:r>
              <a:rPr lang="en-US" sz="1200" i="1" dirty="0" err="1">
                <a:solidFill>
                  <a:srgbClr val="4F81BD"/>
                </a:solidFill>
                <a:effectLst/>
                <a:latin typeface="Calibri" panose="020F0502020204030204" pitchFamily="34" charset="0"/>
                <a:ea typeface="Calibri" panose="020F0502020204030204" pitchFamily="34" charset="0"/>
                <a:cs typeface="Arial" panose="020B0604020202020204" pitchFamily="34" charset="0"/>
              </a:rPr>
              <a:t>DelegateAgents</a:t>
            </a:r>
            <a:r>
              <a:rPr lang="en-US" sz="1200" i="1" dirty="0">
                <a:solidFill>
                  <a:srgbClr val="4F81BD"/>
                </a:solidFill>
                <a:effectLst/>
                <a:latin typeface="Calibri" panose="020F0502020204030204" pitchFamily="34" charset="0"/>
                <a:ea typeface="Calibri" panose="020F0502020204030204" pitchFamily="34" charset="0"/>
                <a:cs typeface="Arial" panose="020B0604020202020204" pitchFamily="34" charset="0"/>
              </a:rPr>
              <a:t>, </a:t>
            </a:r>
            <a:r>
              <a:rPr lang="en-US" sz="1200" i="1" dirty="0" err="1">
                <a:solidFill>
                  <a:srgbClr val="4F81BD"/>
                </a:solidFill>
                <a:effectLst/>
                <a:latin typeface="Calibri" panose="020F0502020204030204" pitchFamily="34" charset="0"/>
                <a:ea typeface="Calibri" panose="020F0502020204030204" pitchFamily="34" charset="0"/>
                <a:cs typeface="Arial" panose="020B0604020202020204" pitchFamily="34" charset="0"/>
              </a:rPr>
              <a:t>RegularAgent</a:t>
            </a:r>
            <a:r>
              <a:rPr lang="en-US" sz="1200" i="1" dirty="0">
                <a:solidFill>
                  <a:srgbClr val="4F81BD"/>
                </a:solidFill>
                <a:effectLst/>
                <a:latin typeface="Calibri" panose="020F0502020204030204" pitchFamily="34"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 name="Text Box 2"/>
          <p:cNvSpPr txBox="1">
            <a:spLocks noChangeArrowheads="1"/>
          </p:cNvSpPr>
          <p:nvPr/>
        </p:nvSpPr>
        <p:spPr bwMode="auto">
          <a:xfrm>
            <a:off x="1953991" y="4625837"/>
            <a:ext cx="5943600" cy="716991"/>
          </a:xfrm>
          <a:prstGeom prst="rect">
            <a:avLst/>
          </a:prstGeom>
          <a:noFill/>
          <a:ln w="9525">
            <a:noFill/>
            <a:miter lim="800000"/>
            <a:headEnd/>
            <a:tailEnd/>
          </a:ln>
        </p:spPr>
        <p:txBody>
          <a:bodyPr rot="0" vert="horz" wrap="square" lIns="91440" tIns="45720" rIns="91440" bIns="45720" anchor="t" anchorCtr="0">
            <a:spAutoFit/>
          </a:bodyPr>
          <a:lstStyle/>
          <a:p>
            <a:pPr marL="228600" marR="0" indent="-228600" rtl="0">
              <a:lnSpc>
                <a:spcPct val="115000"/>
              </a:lnSpc>
              <a:spcBef>
                <a:spcPts val="0"/>
              </a:spcBef>
              <a:spcAft>
                <a:spcPts val="0"/>
              </a:spcAft>
              <a:buFont typeface="+mj-lt"/>
              <a:buAutoNum type="arabicPeriod"/>
            </a:pPr>
            <a:r>
              <a:rPr lang="en-US" sz="1200" i="1" dirty="0">
                <a:solidFill>
                  <a:srgbClr val="4F81BD"/>
                </a:solidFill>
                <a:effectLst/>
                <a:latin typeface="Calibri" panose="020F0502020204030204" pitchFamily="34" charset="0"/>
                <a:ea typeface="Calibri" panose="020F0502020204030204" pitchFamily="34" charset="0"/>
                <a:cs typeface="Arial" panose="020B0604020202020204" pitchFamily="34" charset="0"/>
              </a:rPr>
              <a:t>Random(X,Y);</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228600" marR="0" indent="-228600">
              <a:lnSpc>
                <a:spcPct val="115000"/>
              </a:lnSpc>
              <a:spcBef>
                <a:spcPts val="0"/>
              </a:spcBef>
              <a:spcAft>
                <a:spcPts val="0"/>
              </a:spcAft>
              <a:buFont typeface="+mj-lt"/>
              <a:buAutoNum type="arabicPeriod"/>
            </a:pPr>
            <a:r>
              <a:rPr lang="en-US" sz="1200" i="1" dirty="0">
                <a:solidFill>
                  <a:srgbClr val="4F81BD"/>
                </a:solidFill>
                <a:effectLst/>
                <a:latin typeface="Calibri" panose="020F0502020204030204" pitchFamily="34" charset="0"/>
                <a:ea typeface="Calibri" panose="020F0502020204030204" pitchFamily="34" charset="0"/>
                <a:cs typeface="Arial" panose="020B0604020202020204" pitchFamily="34" charset="0"/>
              </a:rPr>
              <a:t>Detect(</a:t>
            </a:r>
            <a:r>
              <a:rPr lang="en-US" sz="1200" i="1" dirty="0" err="1">
                <a:solidFill>
                  <a:srgbClr val="4F81BD"/>
                </a:solidFill>
                <a:effectLst/>
                <a:latin typeface="Calibri" panose="020F0502020204030204" pitchFamily="34" charset="0"/>
                <a:ea typeface="Calibri" panose="020F0502020204030204" pitchFamily="34" charset="0"/>
                <a:cs typeface="Arial" panose="020B0604020202020204" pitchFamily="34" charset="0"/>
              </a:rPr>
              <a:t>MiddlePoint</a:t>
            </a:r>
            <a:r>
              <a:rPr lang="en-US" sz="1200" i="1" dirty="0">
                <a:solidFill>
                  <a:srgbClr val="4F81BD"/>
                </a:solidFill>
                <a:effectLst/>
                <a:latin typeface="Calibri" panose="020F0502020204030204" pitchFamily="34"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228600" marR="0" indent="-228600">
              <a:lnSpc>
                <a:spcPct val="115000"/>
              </a:lnSpc>
              <a:spcBef>
                <a:spcPts val="0"/>
              </a:spcBef>
              <a:spcAft>
                <a:spcPts val="0"/>
              </a:spcAft>
              <a:buFont typeface="+mj-lt"/>
              <a:buAutoNum type="arabicPeriod"/>
            </a:pPr>
            <a:r>
              <a:rPr lang="en-US" sz="1200" i="1" dirty="0">
                <a:solidFill>
                  <a:srgbClr val="4F81BD"/>
                </a:solidFill>
                <a:effectLst/>
                <a:latin typeface="Calibri" panose="020F0502020204030204" pitchFamily="34" charset="0"/>
                <a:ea typeface="Calibri" panose="020F0502020204030204" pitchFamily="34" charset="0"/>
                <a:cs typeface="Arial" panose="020B0604020202020204" pitchFamily="34" charset="0"/>
              </a:rPr>
              <a:t>Determine(</a:t>
            </a:r>
            <a:r>
              <a:rPr lang="en-US" sz="1200" i="1" dirty="0" err="1">
                <a:solidFill>
                  <a:srgbClr val="4F81BD"/>
                </a:solidFill>
                <a:effectLst/>
                <a:latin typeface="Calibri" panose="020F0502020204030204" pitchFamily="34" charset="0"/>
                <a:ea typeface="Calibri" panose="020F0502020204030204" pitchFamily="34" charset="0"/>
                <a:cs typeface="Arial" panose="020B0604020202020204" pitchFamily="34" charset="0"/>
              </a:rPr>
              <a:t>SupervisorAgent</a:t>
            </a:r>
            <a:r>
              <a:rPr lang="en-US" sz="1200" i="1" dirty="0">
                <a:solidFill>
                  <a:srgbClr val="4F81BD"/>
                </a:solidFill>
                <a:effectLst/>
                <a:latin typeface="Calibri" panose="020F0502020204030204" pitchFamily="34"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685767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5" end="5"/>
                                            </p:txEl>
                                          </p:spTgt>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ارزیابی و مقایسه</a:t>
            </a:r>
            <a:endParaRPr lang="en-US" dirty="0"/>
          </a:p>
        </p:txBody>
      </p:sp>
      <p:sp>
        <p:nvSpPr>
          <p:cNvPr id="3" name="Content Placeholder 2"/>
          <p:cNvSpPr>
            <a:spLocks noGrp="1"/>
          </p:cNvSpPr>
          <p:nvPr>
            <p:ph idx="1"/>
          </p:nvPr>
        </p:nvSpPr>
        <p:spPr/>
        <p:txBody>
          <a:bodyPr>
            <a:normAutofit/>
          </a:bodyPr>
          <a:lstStyle/>
          <a:p>
            <a:r>
              <a:rPr lang="fa-IR" dirty="0" smtClean="0"/>
              <a:t>استفاده از </a:t>
            </a:r>
            <a:r>
              <a:rPr lang="en-US" dirty="0" smtClean="0"/>
              <a:t>Dummy Agent</a:t>
            </a:r>
            <a:r>
              <a:rPr lang="fa-IR" dirty="0"/>
              <a:t> </a:t>
            </a:r>
            <a:r>
              <a:rPr lang="fa-IR" dirty="0" smtClean="0"/>
              <a:t>برای انتقال پیام و محاسبه زمان انتقال پیام</a:t>
            </a:r>
          </a:p>
          <a:p>
            <a:endParaRPr lang="fa-IR" dirty="0"/>
          </a:p>
          <a:p>
            <a:endParaRPr lang="fa-IR" dirty="0" smtClean="0"/>
          </a:p>
          <a:p>
            <a:endParaRPr lang="fa-IR" dirty="0"/>
          </a:p>
          <a:p>
            <a:endParaRPr lang="fa-IR" dirty="0" smtClean="0"/>
          </a:p>
          <a:p>
            <a:endParaRPr lang="en-US" dirty="0"/>
          </a:p>
        </p:txBody>
      </p:sp>
      <p:sp>
        <p:nvSpPr>
          <p:cNvPr id="4" name="Slide Number Placeholder 3"/>
          <p:cNvSpPr>
            <a:spLocks noGrp="1"/>
          </p:cNvSpPr>
          <p:nvPr>
            <p:ph type="sldNum" sz="quarter" idx="12"/>
          </p:nvPr>
        </p:nvSpPr>
        <p:spPr/>
        <p:txBody>
          <a:bodyPr/>
          <a:lstStyle/>
          <a:p>
            <a:fld id="{DCF5F0F9-0D3F-48DB-9C19-62C0E4C69696}" type="slidenum">
              <a:rPr lang="en-US" smtClean="0"/>
              <a:pPr/>
              <a:t>24</a:t>
            </a:fld>
            <a:endParaRPr lang="en-US" dirty="0"/>
          </a:p>
        </p:txBody>
      </p:sp>
      <p:sp>
        <p:nvSpPr>
          <p:cNvPr id="5" name="Pentagon 4"/>
          <p:cNvSpPr/>
          <p:nvPr/>
        </p:nvSpPr>
        <p:spPr>
          <a:xfrm>
            <a:off x="19762" y="1381450"/>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798" y="1544883"/>
            <a:ext cx="1481560" cy="369332"/>
          </a:xfrm>
          <a:prstGeom prst="rect">
            <a:avLst/>
          </a:prstGeom>
          <a:noFill/>
        </p:spPr>
        <p:txBody>
          <a:bodyPr wrap="square" rtlCol="0">
            <a:spAutoFit/>
          </a:bodyPr>
          <a:lstStyle/>
          <a:p>
            <a:pPr algn="ctr" rtl="1"/>
            <a:r>
              <a:rPr lang="fa-IR" dirty="0" smtClean="0">
                <a:solidFill>
                  <a:schemeClr val="bg1"/>
                </a:solidFill>
              </a:rPr>
              <a:t>مقدمه</a:t>
            </a:r>
            <a:endParaRPr lang="en-US" dirty="0">
              <a:solidFill>
                <a:schemeClr val="bg1"/>
              </a:solidFill>
            </a:endParaRPr>
          </a:p>
        </p:txBody>
      </p:sp>
      <p:sp>
        <p:nvSpPr>
          <p:cNvPr id="7" name="Pentagon 6"/>
          <p:cNvSpPr/>
          <p:nvPr/>
        </p:nvSpPr>
        <p:spPr>
          <a:xfrm>
            <a:off x="8186" y="4263208"/>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p:cNvSpPr/>
          <p:nvPr/>
        </p:nvSpPr>
        <p:spPr>
          <a:xfrm>
            <a:off x="8186" y="6187012"/>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p:cNvSpPr/>
          <p:nvPr/>
        </p:nvSpPr>
        <p:spPr>
          <a:xfrm>
            <a:off x="-3390" y="5225979"/>
            <a:ext cx="1922653" cy="636263"/>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Pentagon 9"/>
          <p:cNvSpPr/>
          <p:nvPr/>
        </p:nvSpPr>
        <p:spPr>
          <a:xfrm>
            <a:off x="19762" y="3305254"/>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p:cNvSpPr/>
          <p:nvPr/>
        </p:nvSpPr>
        <p:spPr>
          <a:xfrm>
            <a:off x="8186" y="2344221"/>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86" y="2406963"/>
            <a:ext cx="1481560" cy="523220"/>
          </a:xfrm>
          <a:prstGeom prst="rect">
            <a:avLst/>
          </a:prstGeom>
          <a:noFill/>
        </p:spPr>
        <p:txBody>
          <a:bodyPr wrap="square" rtlCol="0">
            <a:spAutoFit/>
          </a:bodyPr>
          <a:lstStyle/>
          <a:p>
            <a:pPr algn="ctr" rtl="1"/>
            <a:r>
              <a:rPr lang="fa-IR" sz="1400" dirty="0" smtClean="0">
                <a:solidFill>
                  <a:schemeClr val="bg1"/>
                </a:solidFill>
              </a:rPr>
              <a:t>مفاهیم اساسی و ادبیات موضوع</a:t>
            </a:r>
            <a:endParaRPr lang="en-US" sz="1400" dirty="0">
              <a:solidFill>
                <a:schemeClr val="bg1"/>
              </a:solidFill>
            </a:endParaRPr>
          </a:p>
        </p:txBody>
      </p:sp>
      <p:sp>
        <p:nvSpPr>
          <p:cNvPr id="13" name="TextBox 12"/>
          <p:cNvSpPr txBox="1"/>
          <p:nvPr/>
        </p:nvSpPr>
        <p:spPr>
          <a:xfrm>
            <a:off x="19762" y="3427144"/>
            <a:ext cx="1481560" cy="369332"/>
          </a:xfrm>
          <a:prstGeom prst="rect">
            <a:avLst/>
          </a:prstGeom>
          <a:noFill/>
        </p:spPr>
        <p:txBody>
          <a:bodyPr wrap="square" rtlCol="0">
            <a:spAutoFit/>
          </a:bodyPr>
          <a:lstStyle/>
          <a:p>
            <a:pPr algn="ctr" rtl="1"/>
            <a:r>
              <a:rPr lang="fa-IR" dirty="0" smtClean="0">
                <a:solidFill>
                  <a:schemeClr val="bg1"/>
                </a:solidFill>
              </a:rPr>
              <a:t>کارهای مرتبط</a:t>
            </a:r>
            <a:endParaRPr lang="en-US" dirty="0">
              <a:solidFill>
                <a:schemeClr val="bg1"/>
              </a:solidFill>
            </a:endParaRPr>
          </a:p>
        </p:txBody>
      </p:sp>
      <p:sp>
        <p:nvSpPr>
          <p:cNvPr id="14" name="TextBox 13"/>
          <p:cNvSpPr txBox="1"/>
          <p:nvPr/>
        </p:nvSpPr>
        <p:spPr>
          <a:xfrm>
            <a:off x="8186" y="4412600"/>
            <a:ext cx="1481560" cy="338554"/>
          </a:xfrm>
          <a:prstGeom prst="rect">
            <a:avLst/>
          </a:prstGeom>
          <a:noFill/>
        </p:spPr>
        <p:txBody>
          <a:bodyPr wrap="square" rtlCol="0">
            <a:spAutoFit/>
          </a:bodyPr>
          <a:lstStyle/>
          <a:p>
            <a:pPr algn="ctr" rtl="1"/>
            <a:r>
              <a:rPr lang="fa-IR" sz="1600" dirty="0" smtClean="0">
                <a:solidFill>
                  <a:schemeClr val="bg1"/>
                </a:solidFill>
              </a:rPr>
              <a:t>مدل پیشنهادی</a:t>
            </a:r>
            <a:endParaRPr lang="en-US" sz="1600" dirty="0">
              <a:solidFill>
                <a:schemeClr val="bg1"/>
              </a:solidFill>
            </a:endParaRPr>
          </a:p>
        </p:txBody>
      </p:sp>
      <p:sp>
        <p:nvSpPr>
          <p:cNvPr id="15" name="TextBox 14"/>
          <p:cNvSpPr txBox="1"/>
          <p:nvPr/>
        </p:nvSpPr>
        <p:spPr>
          <a:xfrm>
            <a:off x="8187" y="5386481"/>
            <a:ext cx="1481560" cy="307777"/>
          </a:xfrm>
          <a:prstGeom prst="rect">
            <a:avLst/>
          </a:prstGeom>
          <a:noFill/>
        </p:spPr>
        <p:txBody>
          <a:bodyPr wrap="square" rtlCol="0">
            <a:spAutoFit/>
          </a:bodyPr>
          <a:lstStyle/>
          <a:p>
            <a:pPr algn="ctr" rtl="1"/>
            <a:r>
              <a:rPr lang="fa-IR" sz="1400" dirty="0" smtClean="0">
                <a:solidFill>
                  <a:schemeClr val="bg1"/>
                </a:solidFill>
              </a:rPr>
              <a:t>ارزیابی و مقایسه</a:t>
            </a:r>
            <a:endParaRPr lang="en-US" sz="1400" dirty="0">
              <a:solidFill>
                <a:schemeClr val="bg1"/>
              </a:solidFill>
            </a:endParaRPr>
          </a:p>
        </p:txBody>
      </p:sp>
      <p:sp>
        <p:nvSpPr>
          <p:cNvPr id="16" name="TextBox 15"/>
          <p:cNvSpPr txBox="1"/>
          <p:nvPr/>
        </p:nvSpPr>
        <p:spPr>
          <a:xfrm>
            <a:off x="19762" y="6379564"/>
            <a:ext cx="1481560" cy="276999"/>
          </a:xfrm>
          <a:prstGeom prst="rect">
            <a:avLst/>
          </a:prstGeom>
          <a:noFill/>
        </p:spPr>
        <p:txBody>
          <a:bodyPr wrap="square" rtlCol="0">
            <a:spAutoFit/>
          </a:bodyPr>
          <a:lstStyle/>
          <a:p>
            <a:pPr algn="ctr" rtl="1"/>
            <a:r>
              <a:rPr lang="fa-IR" sz="1200" dirty="0" smtClean="0">
                <a:solidFill>
                  <a:schemeClr val="bg1"/>
                </a:solidFill>
              </a:rPr>
              <a:t>خلاصه و نتیجه گیری</a:t>
            </a:r>
            <a:endParaRPr lang="en-US" sz="1200" dirty="0">
              <a:solidFill>
                <a:schemeClr val="bg1"/>
              </a:solidFill>
            </a:endParaRPr>
          </a:p>
        </p:txBody>
      </p:sp>
      <p:graphicFrame>
        <p:nvGraphicFramePr>
          <p:cNvPr id="20" name="Chart 19"/>
          <p:cNvGraphicFramePr/>
          <p:nvPr>
            <p:extLst>
              <p:ext uri="{D42A27DB-BD31-4B8C-83A1-F6EECF244321}">
                <p14:modId xmlns:p14="http://schemas.microsoft.com/office/powerpoint/2010/main" val="4127629382"/>
              </p:ext>
            </p:extLst>
          </p:nvPr>
        </p:nvGraphicFramePr>
        <p:xfrm>
          <a:off x="2910842" y="2680314"/>
          <a:ext cx="5774287" cy="34645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Chart 20"/>
          <p:cNvGraphicFramePr/>
          <p:nvPr>
            <p:extLst>
              <p:ext uri="{D42A27DB-BD31-4B8C-83A1-F6EECF244321}">
                <p14:modId xmlns:p14="http://schemas.microsoft.com/office/powerpoint/2010/main" val="2963901569"/>
              </p:ext>
            </p:extLst>
          </p:nvPr>
        </p:nvGraphicFramePr>
        <p:xfrm>
          <a:off x="2948549" y="2493311"/>
          <a:ext cx="5899655" cy="35397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28370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Graphic spid="20" grpId="1">
        <p:bldAsOne/>
      </p:bldGraphic>
      <p:bldGraphic spid="21"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ارزیابی و مقایسه</a:t>
            </a:r>
            <a:endParaRPr lang="en-US" dirty="0"/>
          </a:p>
        </p:txBody>
      </p:sp>
      <p:sp>
        <p:nvSpPr>
          <p:cNvPr id="3" name="Content Placeholder 2"/>
          <p:cNvSpPr>
            <a:spLocks noGrp="1"/>
          </p:cNvSpPr>
          <p:nvPr>
            <p:ph idx="1"/>
          </p:nvPr>
        </p:nvSpPr>
        <p:spPr/>
        <p:txBody>
          <a:bodyPr>
            <a:normAutofit/>
          </a:bodyPr>
          <a:lstStyle/>
          <a:p>
            <a:r>
              <a:rPr lang="fa-IR" dirty="0" smtClean="0"/>
              <a:t>استفاده از </a:t>
            </a:r>
            <a:r>
              <a:rPr lang="en-US" dirty="0" smtClean="0"/>
              <a:t>Dummy Agent</a:t>
            </a:r>
            <a:r>
              <a:rPr lang="fa-IR" dirty="0"/>
              <a:t> </a:t>
            </a:r>
            <a:r>
              <a:rPr lang="fa-IR" dirty="0" smtClean="0"/>
              <a:t>برای انتقال پیام و محاسبه تعداد گام ها برای انتقال پیام</a:t>
            </a:r>
          </a:p>
          <a:p>
            <a:endParaRPr lang="fa-IR" dirty="0"/>
          </a:p>
          <a:p>
            <a:endParaRPr lang="fa-IR" dirty="0" smtClean="0"/>
          </a:p>
          <a:p>
            <a:endParaRPr lang="fa-IR" dirty="0"/>
          </a:p>
          <a:p>
            <a:endParaRPr lang="fa-IR" dirty="0" smtClean="0"/>
          </a:p>
          <a:p>
            <a:endParaRPr lang="en-US" dirty="0"/>
          </a:p>
        </p:txBody>
      </p:sp>
      <p:sp>
        <p:nvSpPr>
          <p:cNvPr id="4" name="Slide Number Placeholder 3"/>
          <p:cNvSpPr>
            <a:spLocks noGrp="1"/>
          </p:cNvSpPr>
          <p:nvPr>
            <p:ph type="sldNum" sz="quarter" idx="12"/>
          </p:nvPr>
        </p:nvSpPr>
        <p:spPr/>
        <p:txBody>
          <a:bodyPr/>
          <a:lstStyle/>
          <a:p>
            <a:fld id="{DCF5F0F9-0D3F-48DB-9C19-62C0E4C69696}" type="slidenum">
              <a:rPr lang="en-US" smtClean="0"/>
              <a:pPr/>
              <a:t>25</a:t>
            </a:fld>
            <a:endParaRPr lang="en-US" dirty="0"/>
          </a:p>
        </p:txBody>
      </p:sp>
      <p:sp>
        <p:nvSpPr>
          <p:cNvPr id="5" name="Pentagon 4"/>
          <p:cNvSpPr/>
          <p:nvPr/>
        </p:nvSpPr>
        <p:spPr>
          <a:xfrm>
            <a:off x="19762" y="1381450"/>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798" y="1544883"/>
            <a:ext cx="1481560" cy="369332"/>
          </a:xfrm>
          <a:prstGeom prst="rect">
            <a:avLst/>
          </a:prstGeom>
          <a:noFill/>
        </p:spPr>
        <p:txBody>
          <a:bodyPr wrap="square" rtlCol="0">
            <a:spAutoFit/>
          </a:bodyPr>
          <a:lstStyle/>
          <a:p>
            <a:pPr algn="ctr" rtl="1"/>
            <a:r>
              <a:rPr lang="fa-IR" dirty="0" smtClean="0">
                <a:solidFill>
                  <a:schemeClr val="bg1"/>
                </a:solidFill>
              </a:rPr>
              <a:t>مقدمه</a:t>
            </a:r>
            <a:endParaRPr lang="en-US" dirty="0">
              <a:solidFill>
                <a:schemeClr val="bg1"/>
              </a:solidFill>
            </a:endParaRPr>
          </a:p>
        </p:txBody>
      </p:sp>
      <p:sp>
        <p:nvSpPr>
          <p:cNvPr id="7" name="Pentagon 6"/>
          <p:cNvSpPr/>
          <p:nvPr/>
        </p:nvSpPr>
        <p:spPr>
          <a:xfrm>
            <a:off x="8186" y="4263208"/>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p:cNvSpPr/>
          <p:nvPr/>
        </p:nvSpPr>
        <p:spPr>
          <a:xfrm>
            <a:off x="8186" y="6187012"/>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p:cNvSpPr/>
          <p:nvPr/>
        </p:nvSpPr>
        <p:spPr>
          <a:xfrm>
            <a:off x="-3390" y="5225979"/>
            <a:ext cx="1922653" cy="636263"/>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Pentagon 9"/>
          <p:cNvSpPr/>
          <p:nvPr/>
        </p:nvSpPr>
        <p:spPr>
          <a:xfrm>
            <a:off x="19762" y="3305254"/>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p:cNvSpPr/>
          <p:nvPr/>
        </p:nvSpPr>
        <p:spPr>
          <a:xfrm>
            <a:off x="8186" y="2344221"/>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86" y="2406963"/>
            <a:ext cx="1481560" cy="523220"/>
          </a:xfrm>
          <a:prstGeom prst="rect">
            <a:avLst/>
          </a:prstGeom>
          <a:noFill/>
        </p:spPr>
        <p:txBody>
          <a:bodyPr wrap="square" rtlCol="0">
            <a:spAutoFit/>
          </a:bodyPr>
          <a:lstStyle/>
          <a:p>
            <a:pPr algn="ctr" rtl="1"/>
            <a:r>
              <a:rPr lang="fa-IR" sz="1400" dirty="0" smtClean="0">
                <a:solidFill>
                  <a:schemeClr val="bg1"/>
                </a:solidFill>
              </a:rPr>
              <a:t>مفاهیم اساسی و ادبیات موضوع</a:t>
            </a:r>
            <a:endParaRPr lang="en-US" sz="1400" dirty="0">
              <a:solidFill>
                <a:schemeClr val="bg1"/>
              </a:solidFill>
            </a:endParaRPr>
          </a:p>
        </p:txBody>
      </p:sp>
      <p:sp>
        <p:nvSpPr>
          <p:cNvPr id="13" name="TextBox 12"/>
          <p:cNvSpPr txBox="1"/>
          <p:nvPr/>
        </p:nvSpPr>
        <p:spPr>
          <a:xfrm>
            <a:off x="19762" y="3427144"/>
            <a:ext cx="1481560" cy="369332"/>
          </a:xfrm>
          <a:prstGeom prst="rect">
            <a:avLst/>
          </a:prstGeom>
          <a:noFill/>
        </p:spPr>
        <p:txBody>
          <a:bodyPr wrap="square" rtlCol="0">
            <a:spAutoFit/>
          </a:bodyPr>
          <a:lstStyle/>
          <a:p>
            <a:pPr algn="ctr" rtl="1"/>
            <a:r>
              <a:rPr lang="fa-IR" dirty="0" smtClean="0">
                <a:solidFill>
                  <a:schemeClr val="bg1"/>
                </a:solidFill>
              </a:rPr>
              <a:t>کارهای مرتبط</a:t>
            </a:r>
            <a:endParaRPr lang="en-US" dirty="0">
              <a:solidFill>
                <a:schemeClr val="bg1"/>
              </a:solidFill>
            </a:endParaRPr>
          </a:p>
        </p:txBody>
      </p:sp>
      <p:sp>
        <p:nvSpPr>
          <p:cNvPr id="14" name="TextBox 13"/>
          <p:cNvSpPr txBox="1"/>
          <p:nvPr/>
        </p:nvSpPr>
        <p:spPr>
          <a:xfrm>
            <a:off x="8186" y="4412600"/>
            <a:ext cx="1481560" cy="338554"/>
          </a:xfrm>
          <a:prstGeom prst="rect">
            <a:avLst/>
          </a:prstGeom>
          <a:noFill/>
        </p:spPr>
        <p:txBody>
          <a:bodyPr wrap="square" rtlCol="0">
            <a:spAutoFit/>
          </a:bodyPr>
          <a:lstStyle/>
          <a:p>
            <a:pPr algn="ctr" rtl="1"/>
            <a:r>
              <a:rPr lang="fa-IR" sz="1600" dirty="0" smtClean="0">
                <a:solidFill>
                  <a:schemeClr val="bg1"/>
                </a:solidFill>
              </a:rPr>
              <a:t>مدل پیشنهادی</a:t>
            </a:r>
            <a:endParaRPr lang="en-US" sz="1600" dirty="0">
              <a:solidFill>
                <a:schemeClr val="bg1"/>
              </a:solidFill>
            </a:endParaRPr>
          </a:p>
        </p:txBody>
      </p:sp>
      <p:sp>
        <p:nvSpPr>
          <p:cNvPr id="15" name="TextBox 14"/>
          <p:cNvSpPr txBox="1"/>
          <p:nvPr/>
        </p:nvSpPr>
        <p:spPr>
          <a:xfrm>
            <a:off x="8187" y="5386481"/>
            <a:ext cx="1481560" cy="307777"/>
          </a:xfrm>
          <a:prstGeom prst="rect">
            <a:avLst/>
          </a:prstGeom>
          <a:noFill/>
        </p:spPr>
        <p:txBody>
          <a:bodyPr wrap="square" rtlCol="0">
            <a:spAutoFit/>
          </a:bodyPr>
          <a:lstStyle/>
          <a:p>
            <a:pPr algn="ctr" rtl="1"/>
            <a:r>
              <a:rPr lang="fa-IR" sz="1400" dirty="0" smtClean="0">
                <a:solidFill>
                  <a:schemeClr val="bg1"/>
                </a:solidFill>
              </a:rPr>
              <a:t>ارزیابی و مقایسه</a:t>
            </a:r>
            <a:endParaRPr lang="en-US" sz="1400" dirty="0">
              <a:solidFill>
                <a:schemeClr val="bg1"/>
              </a:solidFill>
            </a:endParaRPr>
          </a:p>
        </p:txBody>
      </p:sp>
      <p:sp>
        <p:nvSpPr>
          <p:cNvPr id="16" name="TextBox 15"/>
          <p:cNvSpPr txBox="1"/>
          <p:nvPr/>
        </p:nvSpPr>
        <p:spPr>
          <a:xfrm>
            <a:off x="19762" y="6379564"/>
            <a:ext cx="1481560" cy="276999"/>
          </a:xfrm>
          <a:prstGeom prst="rect">
            <a:avLst/>
          </a:prstGeom>
          <a:noFill/>
        </p:spPr>
        <p:txBody>
          <a:bodyPr wrap="square" rtlCol="0">
            <a:spAutoFit/>
          </a:bodyPr>
          <a:lstStyle/>
          <a:p>
            <a:pPr algn="ctr" rtl="1"/>
            <a:r>
              <a:rPr lang="fa-IR" sz="1200" dirty="0" smtClean="0">
                <a:solidFill>
                  <a:schemeClr val="bg1"/>
                </a:solidFill>
              </a:rPr>
              <a:t>خلاصه و نتیجه گیری</a:t>
            </a:r>
            <a:endParaRPr lang="en-US" sz="1200" dirty="0">
              <a:solidFill>
                <a:schemeClr val="bg1"/>
              </a:solidFill>
            </a:endParaRPr>
          </a:p>
        </p:txBody>
      </p:sp>
      <p:graphicFrame>
        <p:nvGraphicFramePr>
          <p:cNvPr id="19" name="Chart 18"/>
          <p:cNvGraphicFramePr/>
          <p:nvPr>
            <p:extLst>
              <p:ext uri="{D42A27DB-BD31-4B8C-83A1-F6EECF244321}">
                <p14:modId xmlns:p14="http://schemas.microsoft.com/office/powerpoint/2010/main" val="2913085311"/>
              </p:ext>
            </p:extLst>
          </p:nvPr>
        </p:nvGraphicFramePr>
        <p:xfrm>
          <a:off x="2463900" y="2692868"/>
          <a:ext cx="5823574" cy="34941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Chart 21"/>
          <p:cNvGraphicFramePr/>
          <p:nvPr>
            <p:extLst>
              <p:ext uri="{D42A27DB-BD31-4B8C-83A1-F6EECF244321}">
                <p14:modId xmlns:p14="http://schemas.microsoft.com/office/powerpoint/2010/main" val="1208157205"/>
              </p:ext>
            </p:extLst>
          </p:nvPr>
        </p:nvGraphicFramePr>
        <p:xfrm>
          <a:off x="2522438" y="2725523"/>
          <a:ext cx="5769148" cy="34614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62401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Graphic spid="19" grpId="1">
        <p:bldAsOne/>
      </p:bldGraphic>
      <p:bldGraphic spid="22"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مقایسه‌ی </a:t>
            </a:r>
            <a:r>
              <a:rPr lang="fa-IR" dirty="0"/>
              <a:t>نتایج به دست آمده با اهداف تحقیق</a:t>
            </a:r>
            <a:endParaRPr lang="en-US" dirty="0"/>
          </a:p>
        </p:txBody>
      </p:sp>
      <p:sp>
        <p:nvSpPr>
          <p:cNvPr id="3" name="Content Placeholder 2"/>
          <p:cNvSpPr>
            <a:spLocks noGrp="1"/>
          </p:cNvSpPr>
          <p:nvPr>
            <p:ph idx="1"/>
          </p:nvPr>
        </p:nvSpPr>
        <p:spPr/>
        <p:txBody>
          <a:bodyPr/>
          <a:lstStyle/>
          <a:p>
            <a:r>
              <a:rPr lang="fa-IR" dirty="0" smtClean="0"/>
              <a:t>اهداف</a:t>
            </a:r>
          </a:p>
          <a:p>
            <a:pPr lvl="1"/>
            <a:r>
              <a:rPr lang="fa-IR" dirty="0"/>
              <a:t>ارائه‌ی مدلی برای اضافه کردن چرخه‌ی خودتطبیقی به سامانه‌های چندعامله‌ی خودسازمان‌ده</a:t>
            </a:r>
            <a:endParaRPr lang="en-US" sz="1200" dirty="0"/>
          </a:p>
          <a:p>
            <a:pPr lvl="1"/>
            <a:r>
              <a:rPr lang="fa-IR" dirty="0"/>
              <a:t>ارائه‌ی مدل معمارانه برای خودسازمان‌دهی در سامانه‌‌های چندعامله</a:t>
            </a:r>
            <a:endParaRPr lang="en-US" sz="1200" dirty="0"/>
          </a:p>
          <a:p>
            <a:pPr lvl="1"/>
            <a:r>
              <a:rPr lang="fa-IR" dirty="0"/>
              <a:t>درستی‌یابی و پیاده‌سازی این مدل در یک مورد </a:t>
            </a:r>
            <a:r>
              <a:rPr lang="fa-IR" dirty="0" smtClean="0"/>
              <a:t>مطالعه</a:t>
            </a:r>
          </a:p>
          <a:p>
            <a:r>
              <a:rPr lang="fa-IR" dirty="0" smtClean="0"/>
              <a:t>نتایج به دست آمده</a:t>
            </a:r>
          </a:p>
          <a:p>
            <a:pPr lvl="1"/>
            <a:r>
              <a:rPr lang="fa-IR" dirty="0" smtClean="0"/>
              <a:t>در بخش مدل پیشنهادی جزییات این مدل ارائه شده است.</a:t>
            </a:r>
          </a:p>
          <a:p>
            <a:pPr lvl="1"/>
            <a:r>
              <a:rPr lang="fa-IR" dirty="0" smtClean="0"/>
              <a:t>اگر کنترل پدیداری را به عنوان یک نیازمندی غیروظیفه مندی در نظر بگیریم این مدل آن را برآورده کرده و بنابر این معمارانه است.</a:t>
            </a:r>
          </a:p>
          <a:p>
            <a:pPr lvl="1"/>
            <a:r>
              <a:rPr lang="fa-IR" dirty="0"/>
              <a:t>مدل ارائه شده با استفاده از ابزار </a:t>
            </a:r>
            <a:r>
              <a:rPr lang="en-US" dirty="0"/>
              <a:t>JADE</a:t>
            </a:r>
            <a:r>
              <a:rPr lang="fa-IR" dirty="0"/>
              <a:t> مورد پیاده‌سازی قرار </a:t>
            </a:r>
            <a:r>
              <a:rPr lang="fa-IR" dirty="0" smtClean="0"/>
              <a:t>گرفت و نتایج آن نیز با نتایج یک تحقیق دیگر مورد مقایسه قرار گرفت</a:t>
            </a:r>
            <a:endParaRPr lang="en-US" dirty="0"/>
          </a:p>
        </p:txBody>
      </p:sp>
      <p:sp>
        <p:nvSpPr>
          <p:cNvPr id="4" name="Slide Number Placeholder 3"/>
          <p:cNvSpPr>
            <a:spLocks noGrp="1"/>
          </p:cNvSpPr>
          <p:nvPr>
            <p:ph type="sldNum" sz="quarter" idx="12"/>
          </p:nvPr>
        </p:nvSpPr>
        <p:spPr/>
        <p:txBody>
          <a:bodyPr/>
          <a:lstStyle/>
          <a:p>
            <a:fld id="{DCF5F0F9-0D3F-48DB-9C19-62C0E4C69696}" type="slidenum">
              <a:rPr lang="en-US" smtClean="0"/>
              <a:pPr/>
              <a:t>26</a:t>
            </a:fld>
            <a:endParaRPr lang="en-US" dirty="0"/>
          </a:p>
        </p:txBody>
      </p:sp>
      <p:sp>
        <p:nvSpPr>
          <p:cNvPr id="5" name="Pentagon 4"/>
          <p:cNvSpPr/>
          <p:nvPr/>
        </p:nvSpPr>
        <p:spPr>
          <a:xfrm>
            <a:off x="19762" y="1381450"/>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798" y="1544883"/>
            <a:ext cx="1481560" cy="369332"/>
          </a:xfrm>
          <a:prstGeom prst="rect">
            <a:avLst/>
          </a:prstGeom>
          <a:noFill/>
        </p:spPr>
        <p:txBody>
          <a:bodyPr wrap="square" rtlCol="0">
            <a:spAutoFit/>
          </a:bodyPr>
          <a:lstStyle/>
          <a:p>
            <a:pPr algn="ctr" rtl="1"/>
            <a:r>
              <a:rPr lang="fa-IR" dirty="0" smtClean="0">
                <a:solidFill>
                  <a:schemeClr val="bg1"/>
                </a:solidFill>
              </a:rPr>
              <a:t>مقدمه</a:t>
            </a:r>
            <a:endParaRPr lang="en-US" dirty="0">
              <a:solidFill>
                <a:schemeClr val="bg1"/>
              </a:solidFill>
            </a:endParaRPr>
          </a:p>
        </p:txBody>
      </p:sp>
      <p:sp>
        <p:nvSpPr>
          <p:cNvPr id="7" name="Pentagon 6"/>
          <p:cNvSpPr/>
          <p:nvPr/>
        </p:nvSpPr>
        <p:spPr>
          <a:xfrm>
            <a:off x="8186" y="4263208"/>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p:cNvSpPr/>
          <p:nvPr/>
        </p:nvSpPr>
        <p:spPr>
          <a:xfrm>
            <a:off x="8186" y="6187012"/>
            <a:ext cx="1922653" cy="636263"/>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Pentagon 8"/>
          <p:cNvSpPr/>
          <p:nvPr/>
        </p:nvSpPr>
        <p:spPr>
          <a:xfrm>
            <a:off x="-3390" y="5225979"/>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a:off x="19762" y="3305254"/>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p:cNvSpPr/>
          <p:nvPr/>
        </p:nvSpPr>
        <p:spPr>
          <a:xfrm>
            <a:off x="8186" y="2344221"/>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86" y="2406963"/>
            <a:ext cx="1481560" cy="523220"/>
          </a:xfrm>
          <a:prstGeom prst="rect">
            <a:avLst/>
          </a:prstGeom>
          <a:noFill/>
        </p:spPr>
        <p:txBody>
          <a:bodyPr wrap="square" rtlCol="0">
            <a:spAutoFit/>
          </a:bodyPr>
          <a:lstStyle/>
          <a:p>
            <a:pPr algn="ctr" rtl="1"/>
            <a:r>
              <a:rPr lang="fa-IR" sz="1400" dirty="0" smtClean="0">
                <a:solidFill>
                  <a:schemeClr val="bg1"/>
                </a:solidFill>
              </a:rPr>
              <a:t>مفاهیم اساسی و ادبیات موضوع</a:t>
            </a:r>
            <a:endParaRPr lang="en-US" sz="1400" dirty="0">
              <a:solidFill>
                <a:schemeClr val="bg1"/>
              </a:solidFill>
            </a:endParaRPr>
          </a:p>
        </p:txBody>
      </p:sp>
      <p:sp>
        <p:nvSpPr>
          <p:cNvPr id="13" name="TextBox 12"/>
          <p:cNvSpPr txBox="1"/>
          <p:nvPr/>
        </p:nvSpPr>
        <p:spPr>
          <a:xfrm>
            <a:off x="19762" y="3427144"/>
            <a:ext cx="1481560" cy="369332"/>
          </a:xfrm>
          <a:prstGeom prst="rect">
            <a:avLst/>
          </a:prstGeom>
          <a:noFill/>
        </p:spPr>
        <p:txBody>
          <a:bodyPr wrap="square" rtlCol="0">
            <a:spAutoFit/>
          </a:bodyPr>
          <a:lstStyle/>
          <a:p>
            <a:pPr algn="ctr" rtl="1"/>
            <a:r>
              <a:rPr lang="fa-IR" dirty="0" smtClean="0">
                <a:solidFill>
                  <a:schemeClr val="bg1"/>
                </a:solidFill>
              </a:rPr>
              <a:t>کارهای مرتبط</a:t>
            </a:r>
            <a:endParaRPr lang="en-US" dirty="0">
              <a:solidFill>
                <a:schemeClr val="bg1"/>
              </a:solidFill>
            </a:endParaRPr>
          </a:p>
        </p:txBody>
      </p:sp>
      <p:sp>
        <p:nvSpPr>
          <p:cNvPr id="14" name="TextBox 13"/>
          <p:cNvSpPr txBox="1"/>
          <p:nvPr/>
        </p:nvSpPr>
        <p:spPr>
          <a:xfrm>
            <a:off x="8186" y="4412600"/>
            <a:ext cx="1481560" cy="338554"/>
          </a:xfrm>
          <a:prstGeom prst="rect">
            <a:avLst/>
          </a:prstGeom>
          <a:noFill/>
        </p:spPr>
        <p:txBody>
          <a:bodyPr wrap="square" rtlCol="0">
            <a:spAutoFit/>
          </a:bodyPr>
          <a:lstStyle/>
          <a:p>
            <a:pPr algn="ctr" rtl="1"/>
            <a:r>
              <a:rPr lang="fa-IR" sz="1600" dirty="0" smtClean="0">
                <a:solidFill>
                  <a:schemeClr val="bg1"/>
                </a:solidFill>
              </a:rPr>
              <a:t>مدل پیشنهادی</a:t>
            </a:r>
            <a:endParaRPr lang="en-US" sz="1600" dirty="0">
              <a:solidFill>
                <a:schemeClr val="bg1"/>
              </a:solidFill>
            </a:endParaRPr>
          </a:p>
        </p:txBody>
      </p:sp>
      <p:sp>
        <p:nvSpPr>
          <p:cNvPr id="15" name="TextBox 14"/>
          <p:cNvSpPr txBox="1"/>
          <p:nvPr/>
        </p:nvSpPr>
        <p:spPr>
          <a:xfrm>
            <a:off x="8187" y="5386481"/>
            <a:ext cx="1481560" cy="307777"/>
          </a:xfrm>
          <a:prstGeom prst="rect">
            <a:avLst/>
          </a:prstGeom>
          <a:noFill/>
        </p:spPr>
        <p:txBody>
          <a:bodyPr wrap="square" rtlCol="0">
            <a:spAutoFit/>
          </a:bodyPr>
          <a:lstStyle/>
          <a:p>
            <a:pPr algn="ctr" rtl="1"/>
            <a:r>
              <a:rPr lang="fa-IR" sz="1400" dirty="0" smtClean="0">
                <a:solidFill>
                  <a:schemeClr val="bg1"/>
                </a:solidFill>
              </a:rPr>
              <a:t>ارزیابی و مقایسه</a:t>
            </a:r>
            <a:endParaRPr lang="en-US" sz="1400" dirty="0">
              <a:solidFill>
                <a:schemeClr val="bg1"/>
              </a:solidFill>
            </a:endParaRPr>
          </a:p>
        </p:txBody>
      </p:sp>
      <p:sp>
        <p:nvSpPr>
          <p:cNvPr id="16" name="TextBox 15"/>
          <p:cNvSpPr txBox="1"/>
          <p:nvPr/>
        </p:nvSpPr>
        <p:spPr>
          <a:xfrm>
            <a:off x="19762" y="6379564"/>
            <a:ext cx="1481560" cy="276999"/>
          </a:xfrm>
          <a:prstGeom prst="rect">
            <a:avLst/>
          </a:prstGeom>
          <a:noFill/>
        </p:spPr>
        <p:txBody>
          <a:bodyPr wrap="square" rtlCol="0">
            <a:spAutoFit/>
          </a:bodyPr>
          <a:lstStyle/>
          <a:p>
            <a:pPr algn="ctr" rtl="1"/>
            <a:r>
              <a:rPr lang="fa-IR" sz="1200" dirty="0" smtClean="0">
                <a:solidFill>
                  <a:schemeClr val="bg1"/>
                </a:solidFill>
              </a:rPr>
              <a:t>خلاصه و نتیجه گیری</a:t>
            </a:r>
            <a:endParaRPr lang="en-US" sz="1200" dirty="0">
              <a:solidFill>
                <a:schemeClr val="bg1"/>
              </a:solidFill>
            </a:endParaRPr>
          </a:p>
        </p:txBody>
      </p:sp>
    </p:spTree>
    <p:extLst>
      <p:ext uri="{BB962C8B-B14F-4D97-AF65-F5344CB8AC3E}">
        <p14:creationId xmlns:p14="http://schemas.microsoft.com/office/powerpoint/2010/main" val="18385313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1" end="1"/>
                                            </p:txEl>
                                          </p:spTgt>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2" end="2"/>
                                            </p:txEl>
                                          </p:spTgt>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3" dur="500"/>
                                        <p:tgtEl>
                                          <p:spTgt spid="3">
                                            <p:txEl>
                                              <p:pRg st="3" end="3"/>
                                            </p:txEl>
                                          </p:spTgt>
                                        </p:tgtEl>
                                      </p:cBhvr>
                                    </p:animEffect>
                                  </p:childTnLst>
                                </p:cTn>
                              </p:par>
                            </p:childTnLst>
                          </p:cTn>
                        </p:par>
                        <p:par>
                          <p:cTn id="24" fill="hold">
                            <p:stCondLst>
                              <p:cond delay="2000"/>
                            </p:stCondLst>
                            <p:childTnLst>
                              <p:par>
                                <p:cTn id="25" presetID="12" presetClass="entr" presetSubtype="4"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4" end="4"/>
                                            </p:txEl>
                                          </p:spTgt>
                                        </p:tgtEl>
                                      </p:cBhvr>
                                    </p:animEffect>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3" dur="500"/>
                                        <p:tgtEl>
                                          <p:spTgt spid="3">
                                            <p:txEl>
                                              <p:pRg st="5" end="5"/>
                                            </p:txEl>
                                          </p:spTgt>
                                        </p:tgtEl>
                                      </p:cBhvr>
                                    </p:animEffect>
                                  </p:childTnLst>
                                </p:cTn>
                              </p:par>
                            </p:childTnLst>
                          </p:cTn>
                        </p:par>
                        <p:par>
                          <p:cTn id="34" fill="hold">
                            <p:stCondLst>
                              <p:cond delay="3000"/>
                            </p:stCondLst>
                            <p:childTnLst>
                              <p:par>
                                <p:cTn id="35" presetID="12" presetClass="entr" presetSubtype="4"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6" end="6"/>
                                            </p:txEl>
                                          </p:spTgt>
                                        </p:tgtEl>
                                      </p:cBhvr>
                                    </p:animEffect>
                                  </p:childTnLst>
                                </p:cTn>
                              </p:par>
                            </p:childTnLst>
                          </p:cTn>
                        </p:par>
                        <p:par>
                          <p:cTn id="39" fill="hold">
                            <p:stCondLst>
                              <p:cond delay="3500"/>
                            </p:stCondLst>
                            <p:childTnLst>
                              <p:par>
                                <p:cTn id="40" presetID="12" presetClass="entr" presetSubtype="4"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4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کارهای آینده و نتیجه گیری</a:t>
            </a:r>
            <a:endParaRPr lang="en-US" dirty="0"/>
          </a:p>
        </p:txBody>
      </p:sp>
      <p:sp>
        <p:nvSpPr>
          <p:cNvPr id="3" name="Content Placeholder 2"/>
          <p:cNvSpPr>
            <a:spLocks noGrp="1"/>
          </p:cNvSpPr>
          <p:nvPr>
            <p:ph idx="1"/>
          </p:nvPr>
        </p:nvSpPr>
        <p:spPr/>
        <p:txBody>
          <a:bodyPr/>
          <a:lstStyle/>
          <a:p>
            <a:pPr marL="342900" lvl="1" indent="-342900"/>
            <a:r>
              <a:rPr lang="fa-IR" b="1" dirty="0"/>
              <a:t>کارهای آینده</a:t>
            </a:r>
            <a:endParaRPr lang="en-US" sz="1300" b="1" dirty="0"/>
          </a:p>
          <a:p>
            <a:pPr lvl="1"/>
            <a:r>
              <a:rPr lang="fa-IR" dirty="0"/>
              <a:t>ارائه‌ی مدل خودسازمان‌دهی سلسله‌مراتبیِ فدراسیونی با جزییات و توضیحات بیشتر</a:t>
            </a:r>
            <a:endParaRPr lang="en-US" dirty="0"/>
          </a:p>
          <a:p>
            <a:pPr lvl="1"/>
            <a:r>
              <a:rPr lang="fa-IR" dirty="0"/>
              <a:t>توسعه‌ی ابزار مورد نیاز برای افزودن خودسازمان‌دهی و خودتطبیقی به سامانه‌های چندعامله</a:t>
            </a:r>
            <a:endParaRPr lang="en-US" dirty="0"/>
          </a:p>
          <a:p>
            <a:pPr lvl="1"/>
            <a:r>
              <a:rPr lang="fa-IR" dirty="0"/>
              <a:t>ارائه‌ی مدل‌ها و چارچوب‌هایی برای افزودن ویژگی‌های چهارگانه‌ی خودتطبیقی به سامانه‌های چندعامله</a:t>
            </a:r>
            <a:endParaRPr lang="en-US" dirty="0"/>
          </a:p>
          <a:p>
            <a:r>
              <a:rPr lang="fa-IR" dirty="0" smtClean="0"/>
              <a:t>نتیجه گیری</a:t>
            </a:r>
          </a:p>
          <a:p>
            <a:pPr lvl="1"/>
            <a:r>
              <a:rPr lang="fa-IR" dirty="0" smtClean="0"/>
              <a:t>مدل ارائه شده می تواند در عین حفظ ویژگی های خودسازمان دهی، ویژگی های خودتطبیقی را به سامانه های چندعامله اضافه نماید.</a:t>
            </a:r>
          </a:p>
        </p:txBody>
      </p:sp>
      <p:sp>
        <p:nvSpPr>
          <p:cNvPr id="4" name="Slide Number Placeholder 3"/>
          <p:cNvSpPr>
            <a:spLocks noGrp="1"/>
          </p:cNvSpPr>
          <p:nvPr>
            <p:ph type="sldNum" sz="quarter" idx="12"/>
          </p:nvPr>
        </p:nvSpPr>
        <p:spPr/>
        <p:txBody>
          <a:bodyPr/>
          <a:lstStyle/>
          <a:p>
            <a:fld id="{DCF5F0F9-0D3F-48DB-9C19-62C0E4C69696}" type="slidenum">
              <a:rPr lang="en-US" smtClean="0"/>
              <a:pPr/>
              <a:t>27</a:t>
            </a:fld>
            <a:endParaRPr lang="en-US" dirty="0"/>
          </a:p>
        </p:txBody>
      </p:sp>
      <p:sp>
        <p:nvSpPr>
          <p:cNvPr id="5" name="Pentagon 4"/>
          <p:cNvSpPr/>
          <p:nvPr/>
        </p:nvSpPr>
        <p:spPr>
          <a:xfrm>
            <a:off x="19762" y="1381450"/>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798" y="1544883"/>
            <a:ext cx="1481560" cy="369332"/>
          </a:xfrm>
          <a:prstGeom prst="rect">
            <a:avLst/>
          </a:prstGeom>
          <a:noFill/>
        </p:spPr>
        <p:txBody>
          <a:bodyPr wrap="square" rtlCol="0">
            <a:spAutoFit/>
          </a:bodyPr>
          <a:lstStyle/>
          <a:p>
            <a:pPr algn="ctr" rtl="1"/>
            <a:r>
              <a:rPr lang="fa-IR" dirty="0" smtClean="0">
                <a:solidFill>
                  <a:schemeClr val="bg1"/>
                </a:solidFill>
              </a:rPr>
              <a:t>مقدمه</a:t>
            </a:r>
            <a:endParaRPr lang="en-US" dirty="0">
              <a:solidFill>
                <a:schemeClr val="bg1"/>
              </a:solidFill>
            </a:endParaRPr>
          </a:p>
        </p:txBody>
      </p:sp>
      <p:sp>
        <p:nvSpPr>
          <p:cNvPr id="7" name="Pentagon 6"/>
          <p:cNvSpPr/>
          <p:nvPr/>
        </p:nvSpPr>
        <p:spPr>
          <a:xfrm>
            <a:off x="8186" y="4263208"/>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p:cNvSpPr/>
          <p:nvPr/>
        </p:nvSpPr>
        <p:spPr>
          <a:xfrm>
            <a:off x="8186" y="6187012"/>
            <a:ext cx="1922653" cy="636263"/>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Pentagon 8"/>
          <p:cNvSpPr/>
          <p:nvPr/>
        </p:nvSpPr>
        <p:spPr>
          <a:xfrm>
            <a:off x="-3390" y="5225979"/>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a:off x="19762" y="3305254"/>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p:cNvSpPr/>
          <p:nvPr/>
        </p:nvSpPr>
        <p:spPr>
          <a:xfrm>
            <a:off x="8186" y="2344221"/>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86" y="2406963"/>
            <a:ext cx="1481560" cy="523220"/>
          </a:xfrm>
          <a:prstGeom prst="rect">
            <a:avLst/>
          </a:prstGeom>
          <a:noFill/>
        </p:spPr>
        <p:txBody>
          <a:bodyPr wrap="square" rtlCol="0">
            <a:spAutoFit/>
          </a:bodyPr>
          <a:lstStyle/>
          <a:p>
            <a:pPr algn="ctr" rtl="1"/>
            <a:r>
              <a:rPr lang="fa-IR" sz="1400" dirty="0" smtClean="0">
                <a:solidFill>
                  <a:schemeClr val="bg1"/>
                </a:solidFill>
              </a:rPr>
              <a:t>مفاهیم اساسی و ادبیات موضوع</a:t>
            </a:r>
            <a:endParaRPr lang="en-US" sz="1400" dirty="0">
              <a:solidFill>
                <a:schemeClr val="bg1"/>
              </a:solidFill>
            </a:endParaRPr>
          </a:p>
        </p:txBody>
      </p:sp>
      <p:sp>
        <p:nvSpPr>
          <p:cNvPr id="13" name="TextBox 12"/>
          <p:cNvSpPr txBox="1"/>
          <p:nvPr/>
        </p:nvSpPr>
        <p:spPr>
          <a:xfrm>
            <a:off x="19762" y="3427144"/>
            <a:ext cx="1481560" cy="369332"/>
          </a:xfrm>
          <a:prstGeom prst="rect">
            <a:avLst/>
          </a:prstGeom>
          <a:noFill/>
        </p:spPr>
        <p:txBody>
          <a:bodyPr wrap="square" rtlCol="0">
            <a:spAutoFit/>
          </a:bodyPr>
          <a:lstStyle/>
          <a:p>
            <a:pPr algn="ctr" rtl="1"/>
            <a:r>
              <a:rPr lang="fa-IR" dirty="0" smtClean="0">
                <a:solidFill>
                  <a:schemeClr val="bg1"/>
                </a:solidFill>
              </a:rPr>
              <a:t>کارهای مرتبط</a:t>
            </a:r>
            <a:endParaRPr lang="en-US" dirty="0">
              <a:solidFill>
                <a:schemeClr val="bg1"/>
              </a:solidFill>
            </a:endParaRPr>
          </a:p>
        </p:txBody>
      </p:sp>
      <p:sp>
        <p:nvSpPr>
          <p:cNvPr id="14" name="TextBox 13"/>
          <p:cNvSpPr txBox="1"/>
          <p:nvPr/>
        </p:nvSpPr>
        <p:spPr>
          <a:xfrm>
            <a:off x="8186" y="4412600"/>
            <a:ext cx="1481560" cy="338554"/>
          </a:xfrm>
          <a:prstGeom prst="rect">
            <a:avLst/>
          </a:prstGeom>
          <a:noFill/>
        </p:spPr>
        <p:txBody>
          <a:bodyPr wrap="square" rtlCol="0">
            <a:spAutoFit/>
          </a:bodyPr>
          <a:lstStyle/>
          <a:p>
            <a:pPr algn="ctr" rtl="1"/>
            <a:r>
              <a:rPr lang="fa-IR" sz="1600" dirty="0" smtClean="0">
                <a:solidFill>
                  <a:schemeClr val="bg1"/>
                </a:solidFill>
              </a:rPr>
              <a:t>مدل پیشنهادی</a:t>
            </a:r>
            <a:endParaRPr lang="en-US" sz="1600" dirty="0">
              <a:solidFill>
                <a:schemeClr val="bg1"/>
              </a:solidFill>
            </a:endParaRPr>
          </a:p>
        </p:txBody>
      </p:sp>
      <p:sp>
        <p:nvSpPr>
          <p:cNvPr id="15" name="TextBox 14"/>
          <p:cNvSpPr txBox="1"/>
          <p:nvPr/>
        </p:nvSpPr>
        <p:spPr>
          <a:xfrm>
            <a:off x="8187" y="5386481"/>
            <a:ext cx="1481560" cy="307777"/>
          </a:xfrm>
          <a:prstGeom prst="rect">
            <a:avLst/>
          </a:prstGeom>
          <a:noFill/>
        </p:spPr>
        <p:txBody>
          <a:bodyPr wrap="square" rtlCol="0">
            <a:spAutoFit/>
          </a:bodyPr>
          <a:lstStyle/>
          <a:p>
            <a:pPr algn="ctr" rtl="1"/>
            <a:r>
              <a:rPr lang="fa-IR" sz="1400" dirty="0" smtClean="0">
                <a:solidFill>
                  <a:schemeClr val="bg1"/>
                </a:solidFill>
              </a:rPr>
              <a:t>ارزیابی و مقایسه</a:t>
            </a:r>
            <a:endParaRPr lang="en-US" sz="1400" dirty="0">
              <a:solidFill>
                <a:schemeClr val="bg1"/>
              </a:solidFill>
            </a:endParaRPr>
          </a:p>
        </p:txBody>
      </p:sp>
      <p:sp>
        <p:nvSpPr>
          <p:cNvPr id="16" name="TextBox 15"/>
          <p:cNvSpPr txBox="1"/>
          <p:nvPr/>
        </p:nvSpPr>
        <p:spPr>
          <a:xfrm>
            <a:off x="19762" y="6379564"/>
            <a:ext cx="1481560" cy="276999"/>
          </a:xfrm>
          <a:prstGeom prst="rect">
            <a:avLst/>
          </a:prstGeom>
          <a:noFill/>
        </p:spPr>
        <p:txBody>
          <a:bodyPr wrap="square" rtlCol="0">
            <a:spAutoFit/>
          </a:bodyPr>
          <a:lstStyle/>
          <a:p>
            <a:pPr algn="ctr" rtl="1"/>
            <a:r>
              <a:rPr lang="fa-IR" sz="1200" dirty="0" smtClean="0">
                <a:solidFill>
                  <a:schemeClr val="bg1"/>
                </a:solidFill>
              </a:rPr>
              <a:t>خلاصه و نتیجه گیری</a:t>
            </a:r>
            <a:endParaRPr lang="en-US" sz="1200" dirty="0">
              <a:solidFill>
                <a:schemeClr val="bg1"/>
              </a:solidFill>
            </a:endParaRPr>
          </a:p>
        </p:txBody>
      </p:sp>
    </p:spTree>
    <p:extLst>
      <p:ext uri="{BB962C8B-B14F-4D97-AF65-F5344CB8AC3E}">
        <p14:creationId xmlns:p14="http://schemas.microsoft.com/office/powerpoint/2010/main" val="975995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1" end="1"/>
                                            </p:txEl>
                                          </p:spTgt>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2" end="2"/>
                                            </p:txEl>
                                          </p:spTgt>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3" dur="500"/>
                                        <p:tgtEl>
                                          <p:spTgt spid="3">
                                            <p:txEl>
                                              <p:pRg st="3" end="3"/>
                                            </p:txEl>
                                          </p:spTgt>
                                        </p:tgtEl>
                                      </p:cBhvr>
                                    </p:animEffect>
                                  </p:childTnLst>
                                </p:cTn>
                              </p:par>
                            </p:childTnLst>
                          </p:cTn>
                        </p:par>
                        <p:par>
                          <p:cTn id="24" fill="hold">
                            <p:stCondLst>
                              <p:cond delay="2000"/>
                            </p:stCondLst>
                            <p:childTnLst>
                              <p:par>
                                <p:cTn id="25" presetID="12" presetClass="entr" presetSubtype="4"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4" end="4"/>
                                            </p:txEl>
                                          </p:spTgt>
                                        </p:tgtEl>
                                      </p:cBhvr>
                                    </p:animEffect>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مقالات مرتبط</a:t>
            </a:r>
            <a:endParaRPr lang="en-US" dirty="0"/>
          </a:p>
        </p:txBody>
      </p:sp>
      <p:sp>
        <p:nvSpPr>
          <p:cNvPr id="3" name="Content Placeholder 2"/>
          <p:cNvSpPr>
            <a:spLocks noGrp="1"/>
          </p:cNvSpPr>
          <p:nvPr>
            <p:ph idx="1"/>
          </p:nvPr>
        </p:nvSpPr>
        <p:spPr/>
        <p:txBody>
          <a:bodyPr>
            <a:normAutofit lnSpcReduction="10000"/>
          </a:bodyPr>
          <a:lstStyle/>
          <a:p>
            <a:pPr algn="just"/>
            <a:r>
              <a:rPr lang="fa-IR" dirty="0"/>
              <a:t>امین رحمان‌زاده، اسلام ناظمی، "بررسی مدل‌های ارائه شده برای سازمان‌های خودسازمان‌ده در سیستم‌های چندعاملی"، </a:t>
            </a:r>
            <a:r>
              <a:rPr lang="fa-IR" i="1" dirty="0"/>
              <a:t>همايش ملي مهندسي كامپيوتر و توسعه پايدار با محوريت شبكه هاي كامپيوتري، مدل سازي و امنيت سيستمها</a:t>
            </a:r>
            <a:r>
              <a:rPr lang="fa-IR" dirty="0"/>
              <a:t>، 1392.</a:t>
            </a:r>
            <a:endParaRPr lang="en-US" sz="1400" dirty="0"/>
          </a:p>
          <a:p>
            <a:pPr algn="just"/>
            <a:r>
              <a:rPr lang="fa-IR" dirty="0" smtClean="0"/>
              <a:t>امین </a:t>
            </a:r>
            <a:r>
              <a:rPr lang="fa-IR" dirty="0"/>
              <a:t>رحمان‌زاده، علی فراهانی، اسلام ناظمی، "</a:t>
            </a:r>
            <a:r>
              <a:rPr lang="fa-IR" sz="2000" dirty="0"/>
              <a:t> </a:t>
            </a:r>
            <a:r>
              <a:rPr lang="fa-IR" dirty="0"/>
              <a:t>بررسی مدل‌های موجود برای سازمان‌های خودسازمان‌ده در سامانه‌های چندعامله و ارائه‌ی پیشنهاداتی برای بهبود این مدل‌ها"، </a:t>
            </a:r>
            <a:r>
              <a:rPr lang="fa-IR" i="1" dirty="0"/>
              <a:t>نوزدهمین کنفرانس ملی سالانه‌ی انجمن کامپیوتر ایران</a:t>
            </a:r>
            <a:r>
              <a:rPr lang="fa-IR" dirty="0"/>
              <a:t>، 1392</a:t>
            </a:r>
            <a:r>
              <a:rPr lang="fa-IR" dirty="0" smtClean="0"/>
              <a:t>.</a:t>
            </a:r>
          </a:p>
          <a:p>
            <a:pPr algn="just" rtl="0"/>
            <a:r>
              <a:rPr lang="en-US" dirty="0"/>
              <a:t>Amin Rahmanzadeh, Ali </a:t>
            </a:r>
            <a:r>
              <a:rPr lang="en-US" dirty="0" err="1"/>
              <a:t>Farahani</a:t>
            </a:r>
            <a:r>
              <a:rPr lang="en-US" dirty="0"/>
              <a:t>, </a:t>
            </a:r>
            <a:r>
              <a:rPr lang="en-US" dirty="0" err="1"/>
              <a:t>Eslam</a:t>
            </a:r>
            <a:r>
              <a:rPr lang="en-US" dirty="0"/>
              <a:t> </a:t>
            </a:r>
            <a:r>
              <a:rPr lang="en-US" dirty="0" err="1"/>
              <a:t>Nazemi</a:t>
            </a:r>
            <a:r>
              <a:rPr lang="en-US" dirty="0"/>
              <a:t>, A New Organization Model for Self-Organizing Multi-Agent Systems Based on Self-Adaptation Features, International Journal of Intelligent Information Systems. Special </a:t>
            </a:r>
            <a:r>
              <a:rPr lang="en-US" dirty="0" err="1"/>
              <a:t>Issue:Research</a:t>
            </a:r>
            <a:r>
              <a:rPr lang="en-US" dirty="0"/>
              <a:t> and Practices in Information Systems and Technologies in Developing Countries. Vol. 3, No. 6-1, 2014, pp. 15-22.</a:t>
            </a:r>
            <a:endParaRPr lang="fa-IR" dirty="0" smtClean="0"/>
          </a:p>
        </p:txBody>
      </p:sp>
      <p:sp>
        <p:nvSpPr>
          <p:cNvPr id="4" name="Slide Number Placeholder 3"/>
          <p:cNvSpPr>
            <a:spLocks noGrp="1"/>
          </p:cNvSpPr>
          <p:nvPr>
            <p:ph type="sldNum" sz="quarter" idx="12"/>
          </p:nvPr>
        </p:nvSpPr>
        <p:spPr/>
        <p:txBody>
          <a:bodyPr/>
          <a:lstStyle/>
          <a:p>
            <a:fld id="{DCF5F0F9-0D3F-48DB-9C19-62C0E4C69696}" type="slidenum">
              <a:rPr lang="en-US" smtClean="0"/>
              <a:pPr/>
              <a:t>28</a:t>
            </a:fld>
            <a:endParaRPr lang="en-US" dirty="0"/>
          </a:p>
        </p:txBody>
      </p:sp>
    </p:spTree>
    <p:extLst>
      <p:ext uri="{BB962C8B-B14F-4D97-AF65-F5344CB8AC3E}">
        <p14:creationId xmlns:p14="http://schemas.microsoft.com/office/powerpoint/2010/main" val="17040691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با تشکر از توجه شما</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6300" y="1905000"/>
            <a:ext cx="5207000" cy="3721100"/>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fld id="{DCF5F0F9-0D3F-48DB-9C19-62C0E4C69696}" type="slidenum">
              <a:rPr lang="en-US" smtClean="0"/>
              <a:pPr/>
              <a:t>29</a:t>
            </a:fld>
            <a:endParaRPr lang="en-US" dirty="0"/>
          </a:p>
        </p:txBody>
      </p:sp>
    </p:spTree>
    <p:extLst>
      <p:ext uri="{BB962C8B-B14F-4D97-AF65-F5344CB8AC3E}">
        <p14:creationId xmlns:p14="http://schemas.microsoft.com/office/powerpoint/2010/main" val="37899344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مقدمه</a:t>
            </a:r>
            <a:endParaRPr lang="en-US" dirty="0"/>
          </a:p>
        </p:txBody>
      </p:sp>
      <p:sp>
        <p:nvSpPr>
          <p:cNvPr id="3" name="Content Placeholder 2"/>
          <p:cNvSpPr>
            <a:spLocks noGrp="1"/>
          </p:cNvSpPr>
          <p:nvPr>
            <p:ph idx="1"/>
          </p:nvPr>
        </p:nvSpPr>
        <p:spPr/>
        <p:txBody>
          <a:bodyPr/>
          <a:lstStyle/>
          <a:p>
            <a:r>
              <a:rPr lang="fa-IR" dirty="0" smtClean="0"/>
              <a:t>طرح مسأله</a:t>
            </a:r>
          </a:p>
          <a:p>
            <a:pPr lvl="1"/>
            <a:r>
              <a:rPr lang="fa-IR" dirty="0" smtClean="0"/>
              <a:t>پدیداری در سامانه های خودسازمان ده، نتایج آن و تحت کنترل قرار دادن آن</a:t>
            </a:r>
          </a:p>
          <a:p>
            <a:pPr lvl="1"/>
            <a:r>
              <a:rPr lang="fa-IR" dirty="0" smtClean="0"/>
              <a:t>کنترل مرکزی در سامانه های خودتطبیق</a:t>
            </a:r>
          </a:p>
          <a:p>
            <a:pPr lvl="1"/>
            <a:r>
              <a:rPr lang="fa-IR" dirty="0" smtClean="0"/>
              <a:t>اضافه کردن خودتطبیقی به خودسازمان دهی برای کنترل پدیداری</a:t>
            </a:r>
          </a:p>
          <a:p>
            <a:r>
              <a:rPr lang="fa-IR" dirty="0" smtClean="0"/>
              <a:t>اهداف تحقیق</a:t>
            </a:r>
          </a:p>
          <a:p>
            <a:pPr lvl="1"/>
            <a:r>
              <a:rPr lang="fa-IR" dirty="0"/>
              <a:t>ارائه‌ی مدلی برای اضافه کردن چرخه‌ی خودتطبیقی به سامانه‌های چندعامله‌ی خودسازمان‌ده</a:t>
            </a:r>
            <a:endParaRPr lang="en-US" dirty="0"/>
          </a:p>
          <a:p>
            <a:pPr lvl="1"/>
            <a:r>
              <a:rPr lang="fa-IR" dirty="0"/>
              <a:t>ارائه‌ی </a:t>
            </a:r>
            <a:r>
              <a:rPr lang="fa-IR" dirty="0" smtClean="0"/>
              <a:t>مدلی که کنترل پدیداری را به عنوان یک نیازمندی غیروظیفه مندی برقرار سازد.</a:t>
            </a:r>
            <a:endParaRPr lang="en-US" sz="1200" dirty="0"/>
          </a:p>
          <a:p>
            <a:pPr lvl="1"/>
            <a:r>
              <a:rPr lang="fa-IR" dirty="0"/>
              <a:t>درستی‌یابی و پیاده‌سازی این مدل در یک مورد </a:t>
            </a:r>
            <a:r>
              <a:rPr lang="fa-IR" dirty="0" smtClean="0"/>
              <a:t>مطالعه</a:t>
            </a:r>
          </a:p>
        </p:txBody>
      </p:sp>
      <p:sp>
        <p:nvSpPr>
          <p:cNvPr id="4" name="Slide Number Placeholder 3"/>
          <p:cNvSpPr>
            <a:spLocks noGrp="1"/>
          </p:cNvSpPr>
          <p:nvPr>
            <p:ph type="sldNum" sz="quarter" idx="12"/>
          </p:nvPr>
        </p:nvSpPr>
        <p:spPr/>
        <p:txBody>
          <a:bodyPr/>
          <a:lstStyle/>
          <a:p>
            <a:fld id="{DCF5F0F9-0D3F-48DB-9C19-62C0E4C69696}" type="slidenum">
              <a:rPr lang="en-US" smtClean="0"/>
              <a:t>3</a:t>
            </a:fld>
            <a:endParaRPr lang="en-US"/>
          </a:p>
        </p:txBody>
      </p:sp>
      <p:sp>
        <p:nvSpPr>
          <p:cNvPr id="23" name="Pentagon 22"/>
          <p:cNvSpPr/>
          <p:nvPr/>
        </p:nvSpPr>
        <p:spPr>
          <a:xfrm>
            <a:off x="19762" y="1381450"/>
            <a:ext cx="1922653" cy="636263"/>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4" name="TextBox 23"/>
          <p:cNvSpPr txBox="1"/>
          <p:nvPr/>
        </p:nvSpPr>
        <p:spPr>
          <a:xfrm>
            <a:off x="103798" y="1544883"/>
            <a:ext cx="1481560" cy="369332"/>
          </a:xfrm>
          <a:prstGeom prst="rect">
            <a:avLst/>
          </a:prstGeom>
          <a:noFill/>
        </p:spPr>
        <p:txBody>
          <a:bodyPr wrap="square" rtlCol="0">
            <a:spAutoFit/>
          </a:bodyPr>
          <a:lstStyle/>
          <a:p>
            <a:pPr algn="ctr" rtl="1"/>
            <a:r>
              <a:rPr lang="fa-IR" dirty="0" smtClean="0">
                <a:solidFill>
                  <a:schemeClr val="bg1"/>
                </a:solidFill>
              </a:rPr>
              <a:t>مقدمه</a:t>
            </a:r>
            <a:endParaRPr lang="en-US" dirty="0">
              <a:solidFill>
                <a:schemeClr val="bg1"/>
              </a:solidFill>
            </a:endParaRPr>
          </a:p>
        </p:txBody>
      </p:sp>
      <p:sp>
        <p:nvSpPr>
          <p:cNvPr id="25" name="Pentagon 24"/>
          <p:cNvSpPr/>
          <p:nvPr/>
        </p:nvSpPr>
        <p:spPr>
          <a:xfrm>
            <a:off x="8186" y="4263208"/>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entagon 25"/>
          <p:cNvSpPr/>
          <p:nvPr/>
        </p:nvSpPr>
        <p:spPr>
          <a:xfrm>
            <a:off x="8186" y="6187012"/>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entagon 26"/>
          <p:cNvSpPr/>
          <p:nvPr/>
        </p:nvSpPr>
        <p:spPr>
          <a:xfrm>
            <a:off x="-3390" y="5225979"/>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entagon 27"/>
          <p:cNvSpPr/>
          <p:nvPr/>
        </p:nvSpPr>
        <p:spPr>
          <a:xfrm>
            <a:off x="19762" y="3305254"/>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entagon 28"/>
          <p:cNvSpPr/>
          <p:nvPr/>
        </p:nvSpPr>
        <p:spPr>
          <a:xfrm>
            <a:off x="8186" y="2344221"/>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8186" y="2406963"/>
            <a:ext cx="1481560" cy="523220"/>
          </a:xfrm>
          <a:prstGeom prst="rect">
            <a:avLst/>
          </a:prstGeom>
          <a:noFill/>
        </p:spPr>
        <p:txBody>
          <a:bodyPr wrap="square" rtlCol="0">
            <a:spAutoFit/>
          </a:bodyPr>
          <a:lstStyle/>
          <a:p>
            <a:pPr algn="ctr" rtl="1"/>
            <a:r>
              <a:rPr lang="fa-IR" sz="1400" dirty="0" smtClean="0">
                <a:solidFill>
                  <a:schemeClr val="bg1"/>
                </a:solidFill>
              </a:rPr>
              <a:t>مفاهیم اساسی و ادبیات موضوع</a:t>
            </a:r>
            <a:endParaRPr lang="en-US" sz="1400" dirty="0">
              <a:solidFill>
                <a:schemeClr val="bg1"/>
              </a:solidFill>
            </a:endParaRPr>
          </a:p>
        </p:txBody>
      </p:sp>
      <p:sp>
        <p:nvSpPr>
          <p:cNvPr id="31" name="TextBox 30"/>
          <p:cNvSpPr txBox="1"/>
          <p:nvPr/>
        </p:nvSpPr>
        <p:spPr>
          <a:xfrm>
            <a:off x="19762" y="3427144"/>
            <a:ext cx="1481560" cy="369332"/>
          </a:xfrm>
          <a:prstGeom prst="rect">
            <a:avLst/>
          </a:prstGeom>
          <a:noFill/>
        </p:spPr>
        <p:txBody>
          <a:bodyPr wrap="square" rtlCol="0">
            <a:spAutoFit/>
          </a:bodyPr>
          <a:lstStyle/>
          <a:p>
            <a:pPr algn="ctr" rtl="1"/>
            <a:r>
              <a:rPr lang="fa-IR" dirty="0" smtClean="0">
                <a:solidFill>
                  <a:schemeClr val="bg1"/>
                </a:solidFill>
              </a:rPr>
              <a:t>کارهای مرتبط</a:t>
            </a:r>
            <a:endParaRPr lang="en-US" dirty="0">
              <a:solidFill>
                <a:schemeClr val="bg1"/>
              </a:solidFill>
            </a:endParaRPr>
          </a:p>
        </p:txBody>
      </p:sp>
      <p:sp>
        <p:nvSpPr>
          <p:cNvPr id="32" name="TextBox 31"/>
          <p:cNvSpPr txBox="1"/>
          <p:nvPr/>
        </p:nvSpPr>
        <p:spPr>
          <a:xfrm>
            <a:off x="8186" y="4412600"/>
            <a:ext cx="1481560" cy="338554"/>
          </a:xfrm>
          <a:prstGeom prst="rect">
            <a:avLst/>
          </a:prstGeom>
          <a:noFill/>
        </p:spPr>
        <p:txBody>
          <a:bodyPr wrap="square" rtlCol="0">
            <a:spAutoFit/>
          </a:bodyPr>
          <a:lstStyle/>
          <a:p>
            <a:pPr algn="ctr" rtl="1"/>
            <a:r>
              <a:rPr lang="fa-IR" sz="1600" dirty="0" smtClean="0">
                <a:solidFill>
                  <a:schemeClr val="bg1"/>
                </a:solidFill>
              </a:rPr>
              <a:t>مدل پیشنهادی</a:t>
            </a:r>
            <a:endParaRPr lang="en-US" sz="1600" dirty="0">
              <a:solidFill>
                <a:schemeClr val="bg1"/>
              </a:solidFill>
            </a:endParaRPr>
          </a:p>
        </p:txBody>
      </p:sp>
      <p:sp>
        <p:nvSpPr>
          <p:cNvPr id="33" name="TextBox 32"/>
          <p:cNvSpPr txBox="1"/>
          <p:nvPr/>
        </p:nvSpPr>
        <p:spPr>
          <a:xfrm>
            <a:off x="8187" y="5386481"/>
            <a:ext cx="1481560" cy="307777"/>
          </a:xfrm>
          <a:prstGeom prst="rect">
            <a:avLst/>
          </a:prstGeom>
          <a:noFill/>
        </p:spPr>
        <p:txBody>
          <a:bodyPr wrap="square" rtlCol="0">
            <a:spAutoFit/>
          </a:bodyPr>
          <a:lstStyle/>
          <a:p>
            <a:pPr algn="ctr" rtl="1"/>
            <a:r>
              <a:rPr lang="fa-IR" sz="1400" dirty="0" smtClean="0">
                <a:solidFill>
                  <a:schemeClr val="bg1"/>
                </a:solidFill>
              </a:rPr>
              <a:t>ارزیابی و مقایسه</a:t>
            </a:r>
            <a:endParaRPr lang="en-US" sz="1400" dirty="0">
              <a:solidFill>
                <a:schemeClr val="bg1"/>
              </a:solidFill>
            </a:endParaRPr>
          </a:p>
        </p:txBody>
      </p:sp>
      <p:sp>
        <p:nvSpPr>
          <p:cNvPr id="34" name="TextBox 33"/>
          <p:cNvSpPr txBox="1"/>
          <p:nvPr/>
        </p:nvSpPr>
        <p:spPr>
          <a:xfrm>
            <a:off x="19762" y="6379564"/>
            <a:ext cx="1481560" cy="276999"/>
          </a:xfrm>
          <a:prstGeom prst="rect">
            <a:avLst/>
          </a:prstGeom>
          <a:noFill/>
        </p:spPr>
        <p:txBody>
          <a:bodyPr wrap="square" rtlCol="0">
            <a:spAutoFit/>
          </a:bodyPr>
          <a:lstStyle/>
          <a:p>
            <a:pPr algn="ctr" rtl="1"/>
            <a:r>
              <a:rPr lang="fa-IR" sz="1200" dirty="0" smtClean="0">
                <a:solidFill>
                  <a:schemeClr val="bg1"/>
                </a:solidFill>
              </a:rPr>
              <a:t>خلاصه و نتیجه گیری</a:t>
            </a:r>
            <a:endParaRPr lang="en-US" sz="1200" dirty="0">
              <a:solidFill>
                <a:schemeClr val="bg1"/>
              </a:solidFill>
            </a:endParaRPr>
          </a:p>
        </p:txBody>
      </p:sp>
    </p:spTree>
    <p:extLst>
      <p:ext uri="{BB962C8B-B14F-4D97-AF65-F5344CB8AC3E}">
        <p14:creationId xmlns:p14="http://schemas.microsoft.com/office/powerpoint/2010/main" val="39253747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1" end="1"/>
                                            </p:txEl>
                                          </p:spTgt>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2" end="2"/>
                                            </p:txEl>
                                          </p:spTgt>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3" dur="500"/>
                                        <p:tgtEl>
                                          <p:spTgt spid="3">
                                            <p:txEl>
                                              <p:pRg st="3" end="3"/>
                                            </p:txEl>
                                          </p:spTgt>
                                        </p:tgtEl>
                                      </p:cBhvr>
                                    </p:animEffect>
                                  </p:childTnLst>
                                </p:cTn>
                              </p:par>
                            </p:childTnLst>
                          </p:cTn>
                        </p:par>
                        <p:par>
                          <p:cTn id="24" fill="hold">
                            <p:stCondLst>
                              <p:cond delay="2000"/>
                            </p:stCondLst>
                            <p:childTnLst>
                              <p:par>
                                <p:cTn id="25" presetID="12" presetClass="entr" presetSubtype="4"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4" end="4"/>
                                            </p:txEl>
                                          </p:spTgt>
                                        </p:tgtEl>
                                      </p:cBhvr>
                                    </p:animEffect>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3" dur="500"/>
                                        <p:tgtEl>
                                          <p:spTgt spid="3">
                                            <p:txEl>
                                              <p:pRg st="5" end="5"/>
                                            </p:txEl>
                                          </p:spTgt>
                                        </p:tgtEl>
                                      </p:cBhvr>
                                    </p:animEffect>
                                  </p:childTnLst>
                                </p:cTn>
                              </p:par>
                            </p:childTnLst>
                          </p:cTn>
                        </p:par>
                        <p:par>
                          <p:cTn id="34" fill="hold">
                            <p:stCondLst>
                              <p:cond delay="3000"/>
                            </p:stCondLst>
                            <p:childTnLst>
                              <p:par>
                                <p:cTn id="35" presetID="12" presetClass="entr" presetSubtype="4"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6" end="6"/>
                                            </p:txEl>
                                          </p:spTgt>
                                        </p:tgtEl>
                                      </p:cBhvr>
                                    </p:animEffect>
                                  </p:childTnLst>
                                </p:cTn>
                              </p:par>
                            </p:childTnLst>
                          </p:cTn>
                        </p:par>
                        <p:par>
                          <p:cTn id="39" fill="hold">
                            <p:stCondLst>
                              <p:cond delay="3500"/>
                            </p:stCondLst>
                            <p:childTnLst>
                              <p:par>
                                <p:cTn id="40" presetID="12" presetClass="entr" presetSubtype="4"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4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تطبیق پذیری</a:t>
            </a:r>
            <a:endParaRPr lang="en-US" dirty="0"/>
          </a:p>
        </p:txBody>
      </p:sp>
      <p:sp>
        <p:nvSpPr>
          <p:cNvPr id="3" name="Content Placeholder 2"/>
          <p:cNvSpPr>
            <a:spLocks noGrp="1"/>
          </p:cNvSpPr>
          <p:nvPr>
            <p:ph idx="1"/>
          </p:nvPr>
        </p:nvSpPr>
        <p:spPr/>
        <p:txBody>
          <a:bodyPr/>
          <a:lstStyle/>
          <a:p>
            <a:r>
              <a:rPr lang="fa-IR" dirty="0" smtClean="0"/>
              <a:t>تطبیق پذیری</a:t>
            </a:r>
          </a:p>
          <a:p>
            <a:pPr lvl="1"/>
            <a:r>
              <a:rPr lang="fa-IR" dirty="0" smtClean="0"/>
              <a:t>تطبیق پذیری</a:t>
            </a:r>
          </a:p>
          <a:p>
            <a:pPr lvl="1"/>
            <a:r>
              <a:rPr lang="fa-IR" dirty="0" smtClean="0"/>
              <a:t>خودتطبیقی</a:t>
            </a:r>
          </a:p>
          <a:p>
            <a:pPr lvl="1"/>
            <a:r>
              <a:rPr lang="fa-IR" dirty="0" smtClean="0"/>
              <a:t>تفاوت تطبیق پذیری و خودتطبیقی</a:t>
            </a:r>
          </a:p>
        </p:txBody>
      </p:sp>
      <p:sp>
        <p:nvSpPr>
          <p:cNvPr id="17" name="Pentagon 16"/>
          <p:cNvSpPr/>
          <p:nvPr/>
        </p:nvSpPr>
        <p:spPr>
          <a:xfrm>
            <a:off x="19762" y="1381450"/>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CF5F0F9-0D3F-48DB-9C19-62C0E4C69696}" type="slidenum">
              <a:rPr lang="en-US" smtClean="0"/>
              <a:pPr/>
              <a:t>4</a:t>
            </a:fld>
            <a:endParaRPr lang="en-US" dirty="0"/>
          </a:p>
        </p:txBody>
      </p:sp>
      <p:sp>
        <p:nvSpPr>
          <p:cNvPr id="11" name="TextBox 10"/>
          <p:cNvSpPr txBox="1"/>
          <p:nvPr/>
        </p:nvSpPr>
        <p:spPr>
          <a:xfrm>
            <a:off x="103798" y="1544883"/>
            <a:ext cx="1481560" cy="369332"/>
          </a:xfrm>
          <a:prstGeom prst="rect">
            <a:avLst/>
          </a:prstGeom>
          <a:noFill/>
        </p:spPr>
        <p:txBody>
          <a:bodyPr wrap="square" rtlCol="0">
            <a:spAutoFit/>
          </a:bodyPr>
          <a:lstStyle/>
          <a:p>
            <a:pPr algn="ctr" rtl="1"/>
            <a:r>
              <a:rPr lang="fa-IR" dirty="0" smtClean="0">
                <a:solidFill>
                  <a:schemeClr val="bg1"/>
                </a:solidFill>
              </a:rPr>
              <a:t>مقدمه</a:t>
            </a:r>
            <a:endParaRPr lang="en-US" dirty="0">
              <a:solidFill>
                <a:schemeClr val="bg1"/>
              </a:solidFill>
            </a:endParaRPr>
          </a:p>
        </p:txBody>
      </p:sp>
      <p:sp>
        <p:nvSpPr>
          <p:cNvPr id="20" name="Pentagon 19"/>
          <p:cNvSpPr/>
          <p:nvPr/>
        </p:nvSpPr>
        <p:spPr>
          <a:xfrm>
            <a:off x="8186" y="4263208"/>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8186" y="6187012"/>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3390" y="5225979"/>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entagon 18"/>
          <p:cNvSpPr/>
          <p:nvPr/>
        </p:nvSpPr>
        <p:spPr>
          <a:xfrm>
            <a:off x="19762" y="3305254"/>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entagon 17"/>
          <p:cNvSpPr/>
          <p:nvPr/>
        </p:nvSpPr>
        <p:spPr>
          <a:xfrm>
            <a:off x="8186" y="2344221"/>
            <a:ext cx="1922653" cy="636263"/>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TextBox 11"/>
          <p:cNvSpPr txBox="1"/>
          <p:nvPr/>
        </p:nvSpPr>
        <p:spPr>
          <a:xfrm>
            <a:off x="8186" y="2406963"/>
            <a:ext cx="1481560" cy="523220"/>
          </a:xfrm>
          <a:prstGeom prst="rect">
            <a:avLst/>
          </a:prstGeom>
          <a:noFill/>
        </p:spPr>
        <p:txBody>
          <a:bodyPr wrap="square" rtlCol="0">
            <a:spAutoFit/>
          </a:bodyPr>
          <a:lstStyle/>
          <a:p>
            <a:pPr algn="ctr" rtl="1"/>
            <a:r>
              <a:rPr lang="fa-IR" sz="1400" dirty="0" smtClean="0">
                <a:solidFill>
                  <a:schemeClr val="bg1"/>
                </a:solidFill>
              </a:rPr>
              <a:t>مفاهیم اساسی و ادبیات موضوع</a:t>
            </a:r>
            <a:endParaRPr lang="en-US" sz="1400" dirty="0">
              <a:solidFill>
                <a:schemeClr val="bg1"/>
              </a:solidFill>
            </a:endParaRPr>
          </a:p>
        </p:txBody>
      </p:sp>
      <p:sp>
        <p:nvSpPr>
          <p:cNvPr id="13" name="TextBox 12"/>
          <p:cNvSpPr txBox="1"/>
          <p:nvPr/>
        </p:nvSpPr>
        <p:spPr>
          <a:xfrm>
            <a:off x="19762" y="3427144"/>
            <a:ext cx="1481560" cy="369332"/>
          </a:xfrm>
          <a:prstGeom prst="rect">
            <a:avLst/>
          </a:prstGeom>
          <a:noFill/>
        </p:spPr>
        <p:txBody>
          <a:bodyPr wrap="square" rtlCol="0">
            <a:spAutoFit/>
          </a:bodyPr>
          <a:lstStyle/>
          <a:p>
            <a:pPr algn="ctr" rtl="1"/>
            <a:r>
              <a:rPr lang="fa-IR" dirty="0" smtClean="0">
                <a:solidFill>
                  <a:schemeClr val="bg1"/>
                </a:solidFill>
              </a:rPr>
              <a:t>کارهای مرتبط</a:t>
            </a:r>
            <a:endParaRPr lang="en-US" dirty="0">
              <a:solidFill>
                <a:schemeClr val="bg1"/>
              </a:solidFill>
            </a:endParaRPr>
          </a:p>
        </p:txBody>
      </p:sp>
      <p:sp>
        <p:nvSpPr>
          <p:cNvPr id="14" name="TextBox 13"/>
          <p:cNvSpPr txBox="1"/>
          <p:nvPr/>
        </p:nvSpPr>
        <p:spPr>
          <a:xfrm>
            <a:off x="8186" y="4412600"/>
            <a:ext cx="1481560" cy="338554"/>
          </a:xfrm>
          <a:prstGeom prst="rect">
            <a:avLst/>
          </a:prstGeom>
          <a:noFill/>
        </p:spPr>
        <p:txBody>
          <a:bodyPr wrap="square" rtlCol="0">
            <a:spAutoFit/>
          </a:bodyPr>
          <a:lstStyle/>
          <a:p>
            <a:pPr algn="ctr" rtl="1"/>
            <a:r>
              <a:rPr lang="fa-IR" sz="1600" dirty="0" smtClean="0">
                <a:solidFill>
                  <a:schemeClr val="bg1"/>
                </a:solidFill>
              </a:rPr>
              <a:t>مدل پیشنهادی</a:t>
            </a:r>
            <a:endParaRPr lang="en-US" sz="1600" dirty="0">
              <a:solidFill>
                <a:schemeClr val="bg1"/>
              </a:solidFill>
            </a:endParaRPr>
          </a:p>
        </p:txBody>
      </p:sp>
      <p:sp>
        <p:nvSpPr>
          <p:cNvPr id="15" name="TextBox 14"/>
          <p:cNvSpPr txBox="1"/>
          <p:nvPr/>
        </p:nvSpPr>
        <p:spPr>
          <a:xfrm>
            <a:off x="8187" y="5386481"/>
            <a:ext cx="1481560" cy="307777"/>
          </a:xfrm>
          <a:prstGeom prst="rect">
            <a:avLst/>
          </a:prstGeom>
          <a:noFill/>
        </p:spPr>
        <p:txBody>
          <a:bodyPr wrap="square" rtlCol="0">
            <a:spAutoFit/>
          </a:bodyPr>
          <a:lstStyle/>
          <a:p>
            <a:pPr algn="ctr" rtl="1"/>
            <a:r>
              <a:rPr lang="fa-IR" sz="1400" dirty="0" smtClean="0">
                <a:solidFill>
                  <a:schemeClr val="bg1"/>
                </a:solidFill>
              </a:rPr>
              <a:t>ارزیابی و مقایسه</a:t>
            </a:r>
            <a:endParaRPr lang="en-US" sz="1400" dirty="0">
              <a:solidFill>
                <a:schemeClr val="bg1"/>
              </a:solidFill>
            </a:endParaRPr>
          </a:p>
        </p:txBody>
      </p:sp>
      <p:sp>
        <p:nvSpPr>
          <p:cNvPr id="16" name="TextBox 15"/>
          <p:cNvSpPr txBox="1"/>
          <p:nvPr/>
        </p:nvSpPr>
        <p:spPr>
          <a:xfrm>
            <a:off x="19762" y="6379564"/>
            <a:ext cx="1481560" cy="276999"/>
          </a:xfrm>
          <a:prstGeom prst="rect">
            <a:avLst/>
          </a:prstGeom>
          <a:noFill/>
        </p:spPr>
        <p:txBody>
          <a:bodyPr wrap="square" rtlCol="0">
            <a:spAutoFit/>
          </a:bodyPr>
          <a:lstStyle/>
          <a:p>
            <a:pPr algn="ctr" rtl="1"/>
            <a:r>
              <a:rPr lang="fa-IR" sz="1200" dirty="0" smtClean="0">
                <a:solidFill>
                  <a:schemeClr val="bg1"/>
                </a:solidFill>
              </a:rPr>
              <a:t>خلاصه و نتیجه گیری</a:t>
            </a:r>
            <a:endParaRPr lang="en-US" sz="1200" dirty="0">
              <a:solidFill>
                <a:schemeClr val="bg1"/>
              </a:solidFill>
            </a:endParaRPr>
          </a:p>
        </p:txBody>
      </p:sp>
      <p:grpSp>
        <p:nvGrpSpPr>
          <p:cNvPr id="5" name="Group 4"/>
          <p:cNvGrpSpPr/>
          <p:nvPr/>
        </p:nvGrpSpPr>
        <p:grpSpPr>
          <a:xfrm>
            <a:off x="1947837" y="3914904"/>
            <a:ext cx="5507124" cy="2185780"/>
            <a:chOff x="1947837" y="3914904"/>
            <a:chExt cx="5507124" cy="2185780"/>
          </a:xfrm>
        </p:grpSpPr>
        <p:grpSp>
          <p:nvGrpSpPr>
            <p:cNvPr id="23" name="Group 22"/>
            <p:cNvGrpSpPr/>
            <p:nvPr/>
          </p:nvGrpSpPr>
          <p:grpSpPr>
            <a:xfrm>
              <a:off x="1947837" y="3914904"/>
              <a:ext cx="5507124" cy="2185780"/>
              <a:chOff x="10517292" y="7010400"/>
              <a:chExt cx="10665687" cy="5002518"/>
            </a:xfrm>
          </p:grpSpPr>
          <p:sp>
            <p:nvSpPr>
              <p:cNvPr id="24" name="Oval 23"/>
              <p:cNvSpPr/>
              <p:nvPr/>
            </p:nvSpPr>
            <p:spPr>
              <a:xfrm>
                <a:off x="12893714" y="10434179"/>
                <a:ext cx="8289265" cy="1082907"/>
              </a:xfrm>
              <a:prstGeom prst="ellipse">
                <a:avLst/>
              </a:prstGeom>
              <a:solidFill>
                <a:schemeClr val="accent2">
                  <a:lumMod val="50000"/>
                </a:schemeClr>
              </a:solidFill>
              <a:ln w="25400" cap="flat" cmpd="sng" algn="ctr">
                <a:noFill/>
                <a:prstDash val="solid"/>
              </a:ln>
              <a:effectLst/>
            </p:spPr>
            <p:txBody>
              <a:bodyPr rtlCol="0" anchor="ctr"/>
              <a:lstStyle/>
              <a:p>
                <a:pPr marL="0" marR="0" algn="ctr" rtl="1" fontAlgn="base">
                  <a:lnSpc>
                    <a:spcPct val="115000"/>
                  </a:lnSpc>
                  <a:spcBef>
                    <a:spcPts val="0"/>
                  </a:spcBef>
                  <a:spcAft>
                    <a:spcPts val="0"/>
                  </a:spcAft>
                </a:pPr>
                <a:r>
                  <a:rPr lang="fa-IR" kern="1200">
                    <a:solidFill>
                      <a:schemeClr val="bg1"/>
                    </a:solidFill>
                    <a:effectLst/>
                    <a:latin typeface="Calibri" panose="020F0502020204030204" pitchFamily="34" charset="0"/>
                    <a:ea typeface="Calibri" panose="020F0502020204030204" pitchFamily="34" charset="0"/>
                    <a:cs typeface="B Mitra" panose="00000400000000000000" pitchFamily="2" charset="-78"/>
                  </a:rPr>
                  <a:t>مؤلفه</a:t>
                </a:r>
                <a:endParaRPr lang="en-US" sz="2000">
                  <a:solidFill>
                    <a:schemeClr val="bg1"/>
                  </a:solidFill>
                  <a:effectLst/>
                  <a:latin typeface="Times New Roman" panose="02020603050405020304" pitchFamily="18" charset="0"/>
                  <a:ea typeface="Calibri" panose="020F0502020204030204" pitchFamily="34" charset="0"/>
                </a:endParaRPr>
              </a:p>
            </p:txBody>
          </p:sp>
          <p:sp>
            <p:nvSpPr>
              <p:cNvPr id="25" name="Oval 24"/>
              <p:cNvSpPr/>
              <p:nvPr/>
            </p:nvSpPr>
            <p:spPr>
              <a:xfrm>
                <a:off x="14210414" y="8436806"/>
                <a:ext cx="5688031" cy="1852344"/>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a:lnSpc>
                    <a:spcPct val="115000"/>
                  </a:lnSpc>
                  <a:spcBef>
                    <a:spcPts val="0"/>
                  </a:spcBef>
                  <a:spcAft>
                    <a:spcPts val="1000"/>
                  </a:spcAft>
                </a:pPr>
                <a:r>
                  <a:rPr lang="en-US">
                    <a:solidFill>
                      <a:schemeClr val="bg1"/>
                    </a:solidFill>
                    <a:effectLst/>
                    <a:latin typeface="Calibri" panose="020F0502020204030204" pitchFamily="34" charset="0"/>
                    <a:ea typeface="Times New Roman" panose="02020603050405020304" pitchFamily="18" charset="0"/>
                    <a:cs typeface="Arial" panose="020B0604020202020204" pitchFamily="34" charset="0"/>
                  </a:rPr>
                  <a:t> </a:t>
                </a:r>
                <a:endParaRPr lang="en-US">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6" name="Rectangle 25"/>
              <p:cNvSpPr/>
              <p:nvPr/>
            </p:nvSpPr>
            <p:spPr>
              <a:xfrm>
                <a:off x="12858849" y="7010400"/>
                <a:ext cx="4057926" cy="658517"/>
              </a:xfrm>
              <a:prstGeom prst="rect">
                <a:avLst/>
              </a:prstGeom>
              <a:solidFill>
                <a:schemeClr val="accent1">
                  <a:lumMod val="75000"/>
                </a:schemeClr>
              </a:solidFill>
              <a:ln w="25400" cap="flat" cmpd="sng" algn="ctr">
                <a:noFill/>
                <a:prstDash val="solid"/>
              </a:ln>
              <a:effectLst/>
            </p:spPr>
            <p:txBody>
              <a:bodyPr rtlCol="0" anchor="ctr"/>
              <a:lstStyle/>
              <a:p>
                <a:pPr marL="0" marR="0" algn="ctr" rtl="1" fontAlgn="base">
                  <a:lnSpc>
                    <a:spcPct val="115000"/>
                  </a:lnSpc>
                  <a:spcBef>
                    <a:spcPts val="0"/>
                  </a:spcBef>
                  <a:spcAft>
                    <a:spcPts val="0"/>
                  </a:spcAft>
                </a:pPr>
                <a:r>
                  <a:rPr lang="fa-IR" kern="12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حسگر</a:t>
                </a:r>
                <a:endParaRPr lang="en-US" sz="2000" dirty="0">
                  <a:solidFill>
                    <a:schemeClr val="bg1"/>
                  </a:solidFill>
                  <a:effectLst/>
                  <a:latin typeface="Times New Roman" panose="02020603050405020304" pitchFamily="18" charset="0"/>
                  <a:ea typeface="Calibri" panose="020F0502020204030204" pitchFamily="34" charset="0"/>
                </a:endParaRPr>
              </a:p>
            </p:txBody>
          </p:sp>
          <p:sp>
            <p:nvSpPr>
              <p:cNvPr id="27" name="Rectangle 26"/>
              <p:cNvSpPr/>
              <p:nvPr/>
            </p:nvSpPr>
            <p:spPr>
              <a:xfrm>
                <a:off x="17089769" y="7014473"/>
                <a:ext cx="4057926" cy="658517"/>
              </a:xfrm>
              <a:prstGeom prst="rect">
                <a:avLst/>
              </a:prstGeom>
              <a:solidFill>
                <a:schemeClr val="accent1">
                  <a:lumMod val="75000"/>
                </a:schemeClr>
              </a:solidFill>
              <a:ln w="25400" cap="flat" cmpd="sng" algn="ctr">
                <a:noFill/>
                <a:prstDash val="solid"/>
              </a:ln>
              <a:effectLst/>
            </p:spPr>
            <p:txBody>
              <a:bodyPr rtlCol="0" anchor="ctr"/>
              <a:lstStyle/>
              <a:p>
                <a:pPr marL="0" marR="0" algn="ctr" rtl="1" fontAlgn="base">
                  <a:lnSpc>
                    <a:spcPct val="115000"/>
                  </a:lnSpc>
                  <a:spcBef>
                    <a:spcPts val="0"/>
                  </a:spcBef>
                  <a:spcAft>
                    <a:spcPts val="0"/>
                  </a:spcAft>
                </a:pPr>
                <a:r>
                  <a:rPr lang="fa-IR" kern="1200" dirty="0">
                    <a:solidFill>
                      <a:schemeClr val="bg1"/>
                    </a:solidFill>
                    <a:effectLst/>
                    <a:latin typeface="Calibri" panose="020F0502020204030204" pitchFamily="34" charset="0"/>
                    <a:ea typeface="Calibri" panose="020F0502020204030204" pitchFamily="34" charset="0"/>
                    <a:cs typeface="B Mitra" panose="00000400000000000000" pitchFamily="2" charset="-78"/>
                  </a:rPr>
                  <a:t>عملگر</a:t>
                </a:r>
                <a:endParaRPr lang="en-US" sz="2000" dirty="0">
                  <a:solidFill>
                    <a:schemeClr val="bg1"/>
                  </a:solidFill>
                  <a:effectLst/>
                  <a:latin typeface="Times New Roman" panose="02020603050405020304" pitchFamily="18" charset="0"/>
                  <a:ea typeface="Calibri" panose="020F0502020204030204" pitchFamily="34" charset="0"/>
                </a:endParaRPr>
              </a:p>
            </p:txBody>
          </p:sp>
          <p:sp>
            <p:nvSpPr>
              <p:cNvPr id="28" name="Right Triangle 27"/>
              <p:cNvSpPr/>
              <p:nvPr/>
            </p:nvSpPr>
            <p:spPr>
              <a:xfrm>
                <a:off x="12858849" y="8097191"/>
                <a:ext cx="4023241" cy="1852342"/>
              </a:xfrm>
              <a:prstGeom prst="rtTriangle">
                <a:avLst/>
              </a:prstGeom>
              <a:solidFill>
                <a:srgbClr val="FF5050"/>
              </a:solidFill>
              <a:ln w="25400" cap="flat" cmpd="sng" algn="ctr">
                <a:noFill/>
                <a:prstDash val="solid"/>
              </a:ln>
              <a:effectLst/>
            </p:spPr>
            <p:txBody>
              <a:bodyPr rtlCol="0" anchor="ctr"/>
              <a:lstStyle/>
              <a:p>
                <a:pPr marL="0" marR="0">
                  <a:lnSpc>
                    <a:spcPct val="115000"/>
                  </a:lnSpc>
                  <a:spcBef>
                    <a:spcPts val="0"/>
                  </a:spcBef>
                  <a:spcAft>
                    <a:spcPts val="1000"/>
                  </a:spcAft>
                </a:pPr>
                <a:r>
                  <a:rPr lang="en-US">
                    <a:solidFill>
                      <a:schemeClr val="bg1"/>
                    </a:solidFill>
                    <a:effectLst/>
                    <a:latin typeface="Calibri" panose="020F0502020204030204" pitchFamily="34" charset="0"/>
                    <a:ea typeface="Calibri" panose="020F0502020204030204" pitchFamily="34" charset="0"/>
                    <a:cs typeface="Arial" panose="020B0604020202020204" pitchFamily="34" charset="0"/>
                  </a:rPr>
                  <a:t> </a:t>
                </a:r>
              </a:p>
            </p:txBody>
          </p:sp>
          <p:sp>
            <p:nvSpPr>
              <p:cNvPr id="29" name="Right Triangle 28"/>
              <p:cNvSpPr/>
              <p:nvPr/>
            </p:nvSpPr>
            <p:spPr>
              <a:xfrm rot="10800000">
                <a:off x="12859031" y="7897896"/>
                <a:ext cx="4023241" cy="1852342"/>
              </a:xfrm>
              <a:prstGeom prst="rtTriangle">
                <a:avLst/>
              </a:prstGeom>
              <a:solidFill>
                <a:srgbClr val="FF5050"/>
              </a:solidFill>
              <a:ln w="25400" cap="flat" cmpd="sng" algn="ctr">
                <a:noFill/>
                <a:prstDash val="solid"/>
              </a:ln>
              <a:effectLst/>
            </p:spPr>
            <p:txBody>
              <a:bodyPr rtlCol="0" anchor="ctr"/>
              <a:lstStyle/>
              <a:p>
                <a:pPr marL="0" marR="0">
                  <a:lnSpc>
                    <a:spcPct val="115000"/>
                  </a:lnSpc>
                  <a:spcBef>
                    <a:spcPts val="0"/>
                  </a:spcBef>
                  <a:spcAft>
                    <a:spcPts val="1000"/>
                  </a:spcAft>
                </a:pPr>
                <a:r>
                  <a:rPr lang="en-US">
                    <a:solidFill>
                      <a:schemeClr val="bg1"/>
                    </a:solidFill>
                    <a:effectLst/>
                    <a:latin typeface="Calibri" panose="020F0502020204030204" pitchFamily="34" charset="0"/>
                    <a:ea typeface="Times New Roman" panose="02020603050405020304" pitchFamily="18" charset="0"/>
                    <a:cs typeface="Arial" panose="020B0604020202020204" pitchFamily="34" charset="0"/>
                  </a:rPr>
                  <a:t> </a:t>
                </a:r>
                <a:endParaRPr lang="en-US">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0" name="Right Triangle 29"/>
              <p:cNvSpPr/>
              <p:nvPr/>
            </p:nvSpPr>
            <p:spPr>
              <a:xfrm rot="10800000" flipH="1">
                <a:off x="17090371" y="7897896"/>
                <a:ext cx="4023241" cy="1852342"/>
              </a:xfrm>
              <a:prstGeom prst="rtTriangle">
                <a:avLst/>
              </a:prstGeom>
              <a:solidFill>
                <a:srgbClr val="FF5050"/>
              </a:solidFill>
              <a:ln w="25400" cap="flat" cmpd="sng" algn="ctr">
                <a:noFill/>
                <a:prstDash val="solid"/>
              </a:ln>
              <a:effectLst/>
            </p:spPr>
            <p:txBody>
              <a:bodyPr rtlCol="0" anchor="ctr"/>
              <a:lstStyle/>
              <a:p>
                <a:pPr marL="0" marR="0">
                  <a:lnSpc>
                    <a:spcPct val="115000"/>
                  </a:lnSpc>
                  <a:spcBef>
                    <a:spcPts val="0"/>
                  </a:spcBef>
                  <a:spcAft>
                    <a:spcPts val="1000"/>
                  </a:spcAft>
                </a:pPr>
                <a:r>
                  <a:rPr lang="en-US">
                    <a:solidFill>
                      <a:schemeClr val="bg1"/>
                    </a:solidFill>
                    <a:effectLst/>
                    <a:latin typeface="Calibri" panose="020F0502020204030204" pitchFamily="34" charset="0"/>
                    <a:ea typeface="Times New Roman" panose="02020603050405020304" pitchFamily="18" charset="0"/>
                    <a:cs typeface="Arial" panose="020B0604020202020204" pitchFamily="34" charset="0"/>
                  </a:rPr>
                  <a:t> </a:t>
                </a:r>
                <a:endParaRPr lang="en-US">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1" name="Right Triangle 30"/>
              <p:cNvSpPr/>
              <p:nvPr/>
            </p:nvSpPr>
            <p:spPr>
              <a:xfrm flipH="1">
                <a:off x="17124449" y="8068698"/>
                <a:ext cx="4023241" cy="1852342"/>
              </a:xfrm>
              <a:prstGeom prst="rtTriangle">
                <a:avLst/>
              </a:prstGeom>
              <a:solidFill>
                <a:srgbClr val="FF5050"/>
              </a:solidFill>
              <a:ln w="25400" cap="flat" cmpd="sng" algn="ctr">
                <a:noFill/>
                <a:prstDash val="solid"/>
              </a:ln>
              <a:effectLst/>
            </p:spPr>
            <p:txBody>
              <a:bodyPr rtlCol="0" anchor="ctr"/>
              <a:lstStyle/>
              <a:p>
                <a:pPr marL="0" marR="0">
                  <a:lnSpc>
                    <a:spcPct val="115000"/>
                  </a:lnSpc>
                  <a:spcBef>
                    <a:spcPts val="0"/>
                  </a:spcBef>
                  <a:spcAft>
                    <a:spcPts val="1000"/>
                  </a:spcAft>
                </a:pPr>
                <a:r>
                  <a:rPr lang="en-US">
                    <a:solidFill>
                      <a:schemeClr val="bg1"/>
                    </a:solidFill>
                    <a:effectLst/>
                    <a:latin typeface="Calibri" panose="020F0502020204030204" pitchFamily="34" charset="0"/>
                    <a:ea typeface="Times New Roman" panose="02020603050405020304" pitchFamily="18" charset="0"/>
                    <a:cs typeface="Arial" panose="020B0604020202020204" pitchFamily="34" charset="0"/>
                  </a:rPr>
                  <a:t> </a:t>
                </a:r>
                <a:endParaRPr lang="en-US">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2" name="Rectangle 31"/>
              <p:cNvSpPr/>
              <p:nvPr/>
            </p:nvSpPr>
            <p:spPr>
              <a:xfrm>
                <a:off x="12858849" y="10063179"/>
                <a:ext cx="4057926" cy="658517"/>
              </a:xfrm>
              <a:prstGeom prst="rect">
                <a:avLst/>
              </a:prstGeom>
              <a:solidFill>
                <a:srgbClr val="CA1002"/>
              </a:solidFill>
              <a:ln w="25400" cap="flat" cmpd="sng" algn="ctr">
                <a:noFill/>
                <a:prstDash val="solid"/>
              </a:ln>
              <a:effectLst/>
            </p:spPr>
            <p:txBody>
              <a:bodyPr rtlCol="0" anchor="ctr"/>
              <a:lstStyle/>
              <a:p>
                <a:pPr marL="0" marR="0" algn="ctr" rtl="1" fontAlgn="base">
                  <a:lnSpc>
                    <a:spcPct val="115000"/>
                  </a:lnSpc>
                  <a:spcBef>
                    <a:spcPts val="0"/>
                  </a:spcBef>
                  <a:spcAft>
                    <a:spcPts val="0"/>
                  </a:spcAft>
                </a:pPr>
                <a:r>
                  <a:rPr lang="fa-IR" kern="1200">
                    <a:solidFill>
                      <a:schemeClr val="bg1"/>
                    </a:solidFill>
                    <a:effectLst/>
                    <a:latin typeface="Calibri" panose="020F0502020204030204" pitchFamily="34" charset="0"/>
                    <a:ea typeface="Calibri" panose="020F0502020204030204" pitchFamily="34" charset="0"/>
                    <a:cs typeface="B Mitra" panose="00000400000000000000" pitchFamily="2" charset="-78"/>
                  </a:rPr>
                  <a:t>حسگر</a:t>
                </a:r>
                <a:endParaRPr lang="en-US" sz="2000">
                  <a:solidFill>
                    <a:schemeClr val="bg1"/>
                  </a:solidFill>
                  <a:effectLst/>
                  <a:latin typeface="Times New Roman" panose="02020603050405020304" pitchFamily="18" charset="0"/>
                  <a:ea typeface="Calibri" panose="020F0502020204030204" pitchFamily="34" charset="0"/>
                </a:endParaRPr>
              </a:p>
            </p:txBody>
          </p:sp>
          <p:sp>
            <p:nvSpPr>
              <p:cNvPr id="33" name="Rectangle 32"/>
              <p:cNvSpPr/>
              <p:nvPr/>
            </p:nvSpPr>
            <p:spPr>
              <a:xfrm>
                <a:off x="17089771" y="10067250"/>
                <a:ext cx="4057926" cy="658517"/>
              </a:xfrm>
              <a:prstGeom prst="rect">
                <a:avLst/>
              </a:prstGeom>
              <a:solidFill>
                <a:srgbClr val="CA1002"/>
              </a:solidFill>
              <a:ln w="25400" cap="flat" cmpd="sng" algn="ctr">
                <a:noFill/>
                <a:prstDash val="solid"/>
              </a:ln>
              <a:effectLst/>
            </p:spPr>
            <p:txBody>
              <a:bodyPr rtlCol="0" anchor="ctr"/>
              <a:lstStyle/>
              <a:p>
                <a:pPr marL="0" marR="0" algn="ctr" rtl="1" fontAlgn="base">
                  <a:lnSpc>
                    <a:spcPct val="115000"/>
                  </a:lnSpc>
                  <a:spcBef>
                    <a:spcPts val="0"/>
                  </a:spcBef>
                  <a:spcAft>
                    <a:spcPts val="0"/>
                  </a:spcAft>
                </a:pPr>
                <a:r>
                  <a:rPr lang="fa-IR" kern="1200">
                    <a:solidFill>
                      <a:schemeClr val="bg1"/>
                    </a:solidFill>
                    <a:effectLst/>
                    <a:latin typeface="Calibri" panose="020F0502020204030204" pitchFamily="34" charset="0"/>
                    <a:ea typeface="Calibri" panose="020F0502020204030204" pitchFamily="34" charset="0"/>
                    <a:cs typeface="B Mitra" panose="00000400000000000000" pitchFamily="2" charset="-78"/>
                  </a:rPr>
                  <a:t>عملگر</a:t>
                </a:r>
                <a:endParaRPr lang="en-US" sz="2000">
                  <a:solidFill>
                    <a:schemeClr val="bg1"/>
                  </a:solidFill>
                  <a:effectLst/>
                  <a:latin typeface="Times New Roman" panose="02020603050405020304" pitchFamily="18" charset="0"/>
                  <a:ea typeface="Calibri" panose="020F0502020204030204" pitchFamily="34" charset="0"/>
                </a:endParaRPr>
              </a:p>
            </p:txBody>
          </p:sp>
          <p:sp>
            <p:nvSpPr>
              <p:cNvPr id="34" name="TextBox 57"/>
              <p:cNvSpPr txBox="1"/>
              <p:nvPr/>
            </p:nvSpPr>
            <p:spPr>
              <a:xfrm>
                <a:off x="12858785" y="7410916"/>
                <a:ext cx="8289481" cy="573592"/>
              </a:xfrm>
              <a:prstGeom prst="rect">
                <a:avLst/>
              </a:prstGeom>
              <a:noFill/>
              <a:ln>
                <a:noFill/>
              </a:ln>
            </p:spPr>
            <p:txBody>
              <a:bodyPr wrap="square" rtlCol="0">
                <a:noAutofit/>
              </a:bodyPr>
              <a:lstStyle/>
              <a:p>
                <a:pPr marL="0" marR="0" algn="ctr" rtl="1" fontAlgn="base">
                  <a:lnSpc>
                    <a:spcPct val="115000"/>
                  </a:lnSpc>
                  <a:spcBef>
                    <a:spcPts val="0"/>
                  </a:spcBef>
                  <a:spcAft>
                    <a:spcPts val="0"/>
                  </a:spcAft>
                </a:pPr>
                <a:r>
                  <a:rPr lang="fa-IR" sz="1200" kern="1200" dirty="0">
                    <a:effectLst/>
                    <a:latin typeface="Times New Roman" panose="02020603050405020304" pitchFamily="18" charset="0"/>
                    <a:ea typeface="Calibri" panose="020F0502020204030204" pitchFamily="34" charset="0"/>
                    <a:cs typeface="B Mitra" panose="00000400000000000000" pitchFamily="2" charset="-78"/>
                  </a:rPr>
                  <a:t>عامل خودمختار</a:t>
                </a:r>
                <a:endParaRPr lang="en-US" sz="1400" dirty="0">
                  <a:effectLst/>
                  <a:latin typeface="Times New Roman" panose="02020603050405020304" pitchFamily="18" charset="0"/>
                  <a:ea typeface="Calibri" panose="020F0502020204030204" pitchFamily="34" charset="0"/>
                </a:endParaRPr>
              </a:p>
            </p:txBody>
          </p:sp>
          <p:sp>
            <p:nvSpPr>
              <p:cNvPr id="35" name="Left Brace 34"/>
              <p:cNvSpPr/>
              <p:nvPr/>
            </p:nvSpPr>
            <p:spPr>
              <a:xfrm>
                <a:off x="11922587" y="7014471"/>
                <a:ext cx="749155" cy="2963746"/>
              </a:xfrm>
              <a:prstGeom prst="leftBrace">
                <a:avLst/>
              </a:prstGeom>
              <a:noFill/>
              <a:ln w="38100" cap="flat" cmpd="sng" algn="ctr">
                <a:solidFill>
                  <a:sysClr val="windowText" lastClr="000000">
                    <a:lumMod val="95000"/>
                    <a:lumOff val="5000"/>
                  </a:sysClr>
                </a:solidFill>
                <a:prstDash val="solid"/>
              </a:ln>
              <a:effectLst>
                <a:outerShdw blurRad="40000" dist="23000" dir="5400000" rotWithShape="0">
                  <a:srgbClr val="000000">
                    <a:alpha val="35000"/>
                  </a:srgbClr>
                </a:outerShdw>
              </a:effectLst>
            </p:spPr>
            <p:txBody>
              <a:bodyPr rtlCol="0" anchor="ctr"/>
              <a:lstStyle/>
              <a:p>
                <a:pPr marL="0" marR="0">
                  <a:lnSpc>
                    <a:spcPct val="115000"/>
                  </a:lnSpc>
                  <a:spcBef>
                    <a:spcPts val="0"/>
                  </a:spcBef>
                  <a:spcAft>
                    <a:spcPts val="1000"/>
                  </a:spcAft>
                </a:pPr>
                <a:r>
                  <a:rPr lang="en-US">
                    <a:solidFill>
                      <a:schemeClr val="bg1"/>
                    </a:solidFill>
                    <a:effectLst/>
                    <a:latin typeface="Calibri" panose="020F0502020204030204" pitchFamily="34" charset="0"/>
                    <a:ea typeface="Times New Roman" panose="02020603050405020304" pitchFamily="18" charset="0"/>
                    <a:cs typeface="Arial" panose="020B0604020202020204" pitchFamily="34" charset="0"/>
                  </a:rPr>
                  <a:t> </a:t>
                </a:r>
                <a:endParaRPr lang="en-US">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6" name="Left Brace 35"/>
              <p:cNvSpPr/>
              <p:nvPr/>
            </p:nvSpPr>
            <p:spPr>
              <a:xfrm>
                <a:off x="11922587" y="10035213"/>
                <a:ext cx="749155" cy="1225395"/>
              </a:xfrm>
              <a:prstGeom prst="leftBrace">
                <a:avLst/>
              </a:prstGeom>
              <a:noFill/>
              <a:ln w="38100" cap="flat" cmpd="sng" algn="ctr">
                <a:solidFill>
                  <a:sysClr val="windowText" lastClr="000000">
                    <a:lumMod val="95000"/>
                    <a:lumOff val="5000"/>
                  </a:sysClr>
                </a:solidFill>
                <a:prstDash val="solid"/>
              </a:ln>
              <a:effectLst>
                <a:outerShdw blurRad="40000" dist="23000" dir="5400000" rotWithShape="0">
                  <a:srgbClr val="000000">
                    <a:alpha val="35000"/>
                  </a:srgbClr>
                </a:outerShdw>
              </a:effectLst>
            </p:spPr>
            <p:txBody>
              <a:bodyPr rtlCol="0" anchor="ctr"/>
              <a:lstStyle/>
              <a:p>
                <a:pPr marL="0" marR="0">
                  <a:lnSpc>
                    <a:spcPct val="115000"/>
                  </a:lnSpc>
                  <a:spcBef>
                    <a:spcPts val="0"/>
                  </a:spcBef>
                  <a:spcAft>
                    <a:spcPts val="1000"/>
                  </a:spcAft>
                </a:pPr>
                <a:r>
                  <a:rPr lang="en-US">
                    <a:solidFill>
                      <a:schemeClr val="bg1"/>
                    </a:solidFill>
                    <a:effectLst/>
                    <a:latin typeface="Calibri" panose="020F0502020204030204" pitchFamily="34" charset="0"/>
                    <a:ea typeface="Times New Roman" panose="02020603050405020304" pitchFamily="18" charset="0"/>
                    <a:cs typeface="Arial" panose="020B0604020202020204" pitchFamily="34" charset="0"/>
                  </a:rPr>
                  <a:t> </a:t>
                </a:r>
                <a:endParaRPr lang="en-US">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7" name="TextBox 64"/>
              <p:cNvSpPr txBox="1"/>
              <p:nvPr/>
            </p:nvSpPr>
            <p:spPr>
              <a:xfrm rot="16200000">
                <a:off x="9782308" y="8074641"/>
                <a:ext cx="2361985" cy="892018"/>
              </a:xfrm>
              <a:prstGeom prst="rect">
                <a:avLst/>
              </a:prstGeom>
              <a:noFill/>
              <a:ln>
                <a:noFill/>
              </a:ln>
            </p:spPr>
            <p:txBody>
              <a:bodyPr wrap="square" rtlCol="0">
                <a:noAutofit/>
              </a:bodyPr>
              <a:lstStyle/>
              <a:p>
                <a:pPr marL="0" marR="0" algn="ctr" rtl="1" fontAlgn="base">
                  <a:lnSpc>
                    <a:spcPct val="115000"/>
                  </a:lnSpc>
                  <a:spcBef>
                    <a:spcPts val="0"/>
                  </a:spcBef>
                  <a:spcAft>
                    <a:spcPts val="0"/>
                  </a:spcAft>
                </a:pPr>
                <a:r>
                  <a:rPr lang="fa-IR" kern="1200" dirty="0">
                    <a:effectLst/>
                    <a:latin typeface="Times New Roman" panose="02020603050405020304" pitchFamily="18" charset="0"/>
                    <a:ea typeface="Calibri" panose="020F0502020204030204" pitchFamily="34" charset="0"/>
                    <a:cs typeface="B Mitra" panose="00000400000000000000" pitchFamily="2" charset="-78"/>
                  </a:rPr>
                  <a:t>مدیر خودمختاری</a:t>
                </a:r>
                <a:endParaRPr lang="en-US" sz="2000" dirty="0">
                  <a:effectLst/>
                  <a:latin typeface="Times New Roman" panose="02020603050405020304" pitchFamily="18" charset="0"/>
                  <a:ea typeface="Calibri" panose="020F0502020204030204" pitchFamily="34" charset="0"/>
                </a:endParaRPr>
              </a:p>
            </p:txBody>
          </p:sp>
          <p:sp>
            <p:nvSpPr>
              <p:cNvPr id="38" name="TextBox 65"/>
              <p:cNvSpPr txBox="1"/>
              <p:nvPr/>
            </p:nvSpPr>
            <p:spPr>
              <a:xfrm rot="16200000">
                <a:off x="9737446" y="10118871"/>
                <a:ext cx="2730023" cy="1058072"/>
              </a:xfrm>
              <a:prstGeom prst="rect">
                <a:avLst/>
              </a:prstGeom>
              <a:noFill/>
              <a:ln>
                <a:noFill/>
              </a:ln>
            </p:spPr>
            <p:txBody>
              <a:bodyPr wrap="square" rtlCol="0">
                <a:noAutofit/>
              </a:bodyPr>
              <a:lstStyle/>
              <a:p>
                <a:pPr marL="0" marR="0" algn="ctr" rtl="1" fontAlgn="base">
                  <a:lnSpc>
                    <a:spcPct val="115000"/>
                  </a:lnSpc>
                  <a:spcBef>
                    <a:spcPts val="0"/>
                  </a:spcBef>
                  <a:spcAft>
                    <a:spcPts val="0"/>
                  </a:spcAft>
                </a:pPr>
                <a:r>
                  <a:rPr lang="fa-IR" kern="1200" dirty="0">
                    <a:effectLst/>
                    <a:latin typeface="Times New Roman" panose="02020603050405020304" pitchFamily="18" charset="0"/>
                    <a:ea typeface="Calibri" panose="020F0502020204030204" pitchFamily="34" charset="0"/>
                    <a:cs typeface="B Mitra" panose="00000400000000000000" pitchFamily="2" charset="-78"/>
                  </a:rPr>
                  <a:t>مؤلفه ی تحت کنترل</a:t>
                </a:r>
                <a:endParaRPr lang="en-US" sz="2000" dirty="0">
                  <a:effectLst/>
                  <a:latin typeface="Times New Roman" panose="02020603050405020304" pitchFamily="18" charset="0"/>
                  <a:ea typeface="Calibri" panose="020F0502020204030204" pitchFamily="34" charset="0"/>
                </a:endParaRPr>
              </a:p>
            </p:txBody>
          </p:sp>
          <p:sp>
            <p:nvSpPr>
              <p:cNvPr id="39" name="TextBox 66"/>
              <p:cNvSpPr txBox="1"/>
              <p:nvPr/>
            </p:nvSpPr>
            <p:spPr>
              <a:xfrm>
                <a:off x="14749559" y="8034974"/>
                <a:ext cx="1699106" cy="742935"/>
              </a:xfrm>
              <a:prstGeom prst="rect">
                <a:avLst/>
              </a:prstGeom>
              <a:noFill/>
              <a:ln>
                <a:noFill/>
              </a:ln>
            </p:spPr>
            <p:txBody>
              <a:bodyPr wrap="square" rtlCol="0">
                <a:noAutofit/>
              </a:bodyPr>
              <a:lstStyle/>
              <a:p>
                <a:pPr marL="0" marR="0" algn="ctr" rtl="1" fontAlgn="base">
                  <a:lnSpc>
                    <a:spcPct val="115000"/>
                  </a:lnSpc>
                  <a:spcBef>
                    <a:spcPts val="0"/>
                  </a:spcBef>
                  <a:spcAft>
                    <a:spcPts val="0"/>
                  </a:spcAft>
                </a:pPr>
                <a:r>
                  <a:rPr lang="fa-IR" kern="1200" dirty="0">
                    <a:solidFill>
                      <a:schemeClr val="bg1"/>
                    </a:solidFill>
                    <a:effectLst/>
                    <a:latin typeface="Times New Roman" panose="02020603050405020304" pitchFamily="18" charset="0"/>
                    <a:ea typeface="Calibri" panose="020F0502020204030204" pitchFamily="34" charset="0"/>
                    <a:cs typeface="B Mitra" panose="00000400000000000000" pitchFamily="2" charset="-78"/>
                  </a:rPr>
                  <a:t>تحلیل</a:t>
                </a:r>
                <a:endParaRPr lang="en-US" sz="2000" dirty="0">
                  <a:solidFill>
                    <a:schemeClr val="bg1"/>
                  </a:solidFill>
                  <a:effectLst/>
                  <a:latin typeface="Times New Roman" panose="02020603050405020304" pitchFamily="18" charset="0"/>
                  <a:ea typeface="Calibri" panose="020F0502020204030204" pitchFamily="34" charset="0"/>
                </a:endParaRPr>
              </a:p>
            </p:txBody>
          </p:sp>
          <p:sp>
            <p:nvSpPr>
              <p:cNvPr id="40" name="TextBox 67"/>
              <p:cNvSpPr txBox="1"/>
              <p:nvPr/>
            </p:nvSpPr>
            <p:spPr>
              <a:xfrm>
                <a:off x="17177291" y="8003770"/>
                <a:ext cx="2677172" cy="707518"/>
              </a:xfrm>
              <a:prstGeom prst="rect">
                <a:avLst/>
              </a:prstGeom>
              <a:noFill/>
              <a:ln>
                <a:noFill/>
              </a:ln>
            </p:spPr>
            <p:txBody>
              <a:bodyPr wrap="square" rtlCol="0">
                <a:noAutofit/>
              </a:bodyPr>
              <a:lstStyle/>
              <a:p>
                <a:pPr marL="0" marR="0" algn="ctr" rtl="1" fontAlgn="base">
                  <a:lnSpc>
                    <a:spcPct val="115000"/>
                  </a:lnSpc>
                  <a:spcBef>
                    <a:spcPts val="0"/>
                  </a:spcBef>
                  <a:spcAft>
                    <a:spcPts val="0"/>
                  </a:spcAft>
                </a:pPr>
                <a:r>
                  <a:rPr lang="fa-IR" kern="1200" dirty="0">
                    <a:solidFill>
                      <a:schemeClr val="bg1"/>
                    </a:solidFill>
                    <a:effectLst/>
                    <a:latin typeface="Times New Roman" panose="02020603050405020304" pitchFamily="18" charset="0"/>
                    <a:ea typeface="Calibri" panose="020F0502020204030204" pitchFamily="34" charset="0"/>
                    <a:cs typeface="B Mitra" panose="00000400000000000000" pitchFamily="2" charset="-78"/>
                  </a:rPr>
                  <a:t>برنامه ریزی</a:t>
                </a:r>
                <a:endParaRPr lang="en-US" sz="2000" dirty="0">
                  <a:solidFill>
                    <a:schemeClr val="bg1"/>
                  </a:solidFill>
                  <a:effectLst/>
                  <a:latin typeface="Times New Roman" panose="02020603050405020304" pitchFamily="18" charset="0"/>
                  <a:ea typeface="Calibri" panose="020F0502020204030204" pitchFamily="34" charset="0"/>
                </a:endParaRPr>
              </a:p>
            </p:txBody>
          </p:sp>
          <p:sp>
            <p:nvSpPr>
              <p:cNvPr id="41" name="TextBox 68"/>
              <p:cNvSpPr txBox="1"/>
              <p:nvPr/>
            </p:nvSpPr>
            <p:spPr>
              <a:xfrm>
                <a:off x="19186377" y="8838009"/>
                <a:ext cx="1699106" cy="602894"/>
              </a:xfrm>
              <a:prstGeom prst="rect">
                <a:avLst/>
              </a:prstGeom>
              <a:noFill/>
              <a:ln>
                <a:noFill/>
              </a:ln>
            </p:spPr>
            <p:txBody>
              <a:bodyPr wrap="square" rtlCol="0">
                <a:noAutofit/>
              </a:bodyPr>
              <a:lstStyle/>
              <a:p>
                <a:pPr marL="0" marR="0" algn="ctr" rtl="1" fontAlgn="base">
                  <a:lnSpc>
                    <a:spcPct val="115000"/>
                  </a:lnSpc>
                  <a:spcBef>
                    <a:spcPts val="0"/>
                  </a:spcBef>
                  <a:spcAft>
                    <a:spcPts val="0"/>
                  </a:spcAft>
                </a:pPr>
                <a:r>
                  <a:rPr lang="fa-IR" kern="1200" dirty="0">
                    <a:solidFill>
                      <a:schemeClr val="bg1"/>
                    </a:solidFill>
                    <a:effectLst/>
                    <a:latin typeface="Times New Roman" panose="02020603050405020304" pitchFamily="18" charset="0"/>
                    <a:ea typeface="Calibri" panose="020F0502020204030204" pitchFamily="34" charset="0"/>
                    <a:cs typeface="B Mitra" panose="00000400000000000000" pitchFamily="2" charset="-78"/>
                  </a:rPr>
                  <a:t>اجرا</a:t>
                </a:r>
                <a:endParaRPr lang="en-US" sz="2000" dirty="0">
                  <a:solidFill>
                    <a:schemeClr val="bg1"/>
                  </a:solidFill>
                  <a:effectLst/>
                  <a:latin typeface="Times New Roman" panose="02020603050405020304" pitchFamily="18" charset="0"/>
                  <a:ea typeface="Calibri" panose="020F0502020204030204" pitchFamily="34" charset="0"/>
                </a:endParaRPr>
              </a:p>
            </p:txBody>
          </p:sp>
          <p:sp>
            <p:nvSpPr>
              <p:cNvPr id="42" name="Trapezoid 41"/>
              <p:cNvSpPr/>
              <p:nvPr/>
            </p:nvSpPr>
            <p:spPr>
              <a:xfrm>
                <a:off x="15424948" y="9378967"/>
                <a:ext cx="3121481" cy="688280"/>
              </a:xfrm>
              <a:prstGeom prst="trapezoid">
                <a:avLst/>
              </a:prstGeom>
              <a:solidFill>
                <a:srgbClr val="CC3300"/>
              </a:solidFill>
              <a:ln w="25400" cap="flat" cmpd="sng" algn="ctr">
                <a:noFill/>
                <a:prstDash val="solid"/>
              </a:ln>
              <a:effectLst/>
            </p:spPr>
            <p:txBody>
              <a:bodyPr rtlCol="0" anchor="ctr"/>
              <a:lstStyle/>
              <a:p>
                <a:pPr marL="0" marR="0" algn="ctr" rtl="1" fontAlgn="base">
                  <a:lnSpc>
                    <a:spcPct val="115000"/>
                  </a:lnSpc>
                  <a:spcBef>
                    <a:spcPts val="0"/>
                  </a:spcBef>
                  <a:spcAft>
                    <a:spcPts val="0"/>
                  </a:spcAft>
                </a:pPr>
                <a:r>
                  <a:rPr lang="fa-IR" kern="1200">
                    <a:solidFill>
                      <a:schemeClr val="bg1"/>
                    </a:solidFill>
                    <a:effectLst/>
                    <a:latin typeface="Calibri" panose="020F0502020204030204" pitchFamily="34" charset="0"/>
                    <a:ea typeface="Calibri" panose="020F0502020204030204" pitchFamily="34" charset="0"/>
                    <a:cs typeface="B Mitra" panose="00000400000000000000" pitchFamily="2" charset="-78"/>
                  </a:rPr>
                  <a:t>دانش</a:t>
                </a:r>
                <a:endParaRPr lang="en-US" sz="2000">
                  <a:solidFill>
                    <a:schemeClr val="bg1"/>
                  </a:solidFill>
                  <a:effectLst/>
                  <a:latin typeface="Times New Roman" panose="02020603050405020304" pitchFamily="18" charset="0"/>
                  <a:ea typeface="Calibri" panose="020F0502020204030204" pitchFamily="34" charset="0"/>
                </a:endParaRPr>
              </a:p>
            </p:txBody>
          </p:sp>
        </p:grpSp>
        <p:sp>
          <p:nvSpPr>
            <p:cNvPr id="43" name="TextBox 66"/>
            <p:cNvSpPr txBox="1"/>
            <p:nvPr/>
          </p:nvSpPr>
          <p:spPr>
            <a:xfrm>
              <a:off x="3345098" y="4656801"/>
              <a:ext cx="877317" cy="324615"/>
            </a:xfrm>
            <a:prstGeom prst="rect">
              <a:avLst/>
            </a:prstGeom>
            <a:noFill/>
            <a:ln>
              <a:noFill/>
            </a:ln>
          </p:spPr>
          <p:txBody>
            <a:bodyPr wrap="square" rtlCol="0">
              <a:noAutofit/>
            </a:bodyPr>
            <a:lstStyle/>
            <a:p>
              <a:pPr marL="0" marR="0" algn="ctr" rtl="1" fontAlgn="base">
                <a:lnSpc>
                  <a:spcPct val="115000"/>
                </a:lnSpc>
                <a:spcBef>
                  <a:spcPts val="0"/>
                </a:spcBef>
                <a:spcAft>
                  <a:spcPts val="0"/>
                </a:spcAft>
              </a:pPr>
              <a:r>
                <a:rPr lang="fa-IR" kern="1200" dirty="0" smtClean="0">
                  <a:solidFill>
                    <a:schemeClr val="bg1"/>
                  </a:solidFill>
                  <a:effectLst/>
                  <a:latin typeface="Times New Roman" panose="02020603050405020304" pitchFamily="18" charset="0"/>
                  <a:ea typeface="Calibri" panose="020F0502020204030204" pitchFamily="34" charset="0"/>
                  <a:cs typeface="B Mitra" panose="00000400000000000000" pitchFamily="2" charset="-78"/>
                </a:rPr>
                <a:t>پایش</a:t>
              </a:r>
              <a:endParaRPr lang="en-US" sz="2000" dirty="0">
                <a:solidFill>
                  <a:schemeClr val="bg1"/>
                </a:solidFill>
                <a:effectLst/>
                <a:latin typeface="Times New Roman" panose="02020603050405020304" pitchFamily="18" charset="0"/>
                <a:ea typeface="Calibri" panose="020F0502020204030204" pitchFamily="34" charset="0"/>
              </a:endParaRPr>
            </a:p>
          </p:txBody>
        </p:sp>
      </p:grpSp>
    </p:spTree>
    <p:extLst>
      <p:ext uri="{BB962C8B-B14F-4D97-AF65-F5344CB8AC3E}">
        <p14:creationId xmlns:p14="http://schemas.microsoft.com/office/powerpoint/2010/main" val="29526954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1" end="1"/>
                                            </p:txEl>
                                          </p:spTgt>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2" end="2"/>
                                            </p:txEl>
                                          </p:spTgt>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خودسازمان دهی و پدیداری</a:t>
            </a:r>
          </a:p>
        </p:txBody>
      </p:sp>
      <p:sp>
        <p:nvSpPr>
          <p:cNvPr id="3" name="Content Placeholder 2"/>
          <p:cNvSpPr>
            <a:spLocks noGrp="1"/>
          </p:cNvSpPr>
          <p:nvPr>
            <p:ph idx="1"/>
          </p:nvPr>
        </p:nvSpPr>
        <p:spPr/>
        <p:txBody>
          <a:bodyPr/>
          <a:lstStyle/>
          <a:p>
            <a:r>
              <a:rPr lang="fa-IR" dirty="0" smtClean="0"/>
              <a:t>خودسازمان دهی و پدیداری</a:t>
            </a:r>
          </a:p>
          <a:p>
            <a:pPr lvl="1"/>
            <a:r>
              <a:rPr lang="fa-IR" dirty="0" smtClean="0"/>
              <a:t>خودسازمان دهی</a:t>
            </a:r>
          </a:p>
          <a:p>
            <a:pPr lvl="1"/>
            <a:r>
              <a:rPr lang="fa-IR" dirty="0" smtClean="0"/>
              <a:t>پدیداری</a:t>
            </a:r>
            <a:endParaRPr lang="en-US" dirty="0"/>
          </a:p>
        </p:txBody>
      </p:sp>
      <p:sp>
        <p:nvSpPr>
          <p:cNvPr id="17" name="Pentagon 16"/>
          <p:cNvSpPr/>
          <p:nvPr/>
        </p:nvSpPr>
        <p:spPr>
          <a:xfrm>
            <a:off x="19762" y="1381450"/>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CF5F0F9-0D3F-48DB-9C19-62C0E4C69696}" type="slidenum">
              <a:rPr lang="en-US" smtClean="0"/>
              <a:pPr/>
              <a:t>5</a:t>
            </a:fld>
            <a:endParaRPr lang="en-US" dirty="0"/>
          </a:p>
        </p:txBody>
      </p:sp>
      <p:sp>
        <p:nvSpPr>
          <p:cNvPr id="11" name="TextBox 10"/>
          <p:cNvSpPr txBox="1"/>
          <p:nvPr/>
        </p:nvSpPr>
        <p:spPr>
          <a:xfrm>
            <a:off x="103798" y="1544883"/>
            <a:ext cx="1481560" cy="369332"/>
          </a:xfrm>
          <a:prstGeom prst="rect">
            <a:avLst/>
          </a:prstGeom>
          <a:noFill/>
        </p:spPr>
        <p:txBody>
          <a:bodyPr wrap="square" rtlCol="0">
            <a:spAutoFit/>
          </a:bodyPr>
          <a:lstStyle/>
          <a:p>
            <a:pPr algn="ctr" rtl="1"/>
            <a:r>
              <a:rPr lang="fa-IR" dirty="0" smtClean="0">
                <a:solidFill>
                  <a:schemeClr val="bg1"/>
                </a:solidFill>
              </a:rPr>
              <a:t>مقدمه</a:t>
            </a:r>
            <a:endParaRPr lang="en-US" dirty="0">
              <a:solidFill>
                <a:schemeClr val="bg1"/>
              </a:solidFill>
            </a:endParaRPr>
          </a:p>
        </p:txBody>
      </p:sp>
      <p:sp>
        <p:nvSpPr>
          <p:cNvPr id="20" name="Pentagon 19"/>
          <p:cNvSpPr/>
          <p:nvPr/>
        </p:nvSpPr>
        <p:spPr>
          <a:xfrm>
            <a:off x="8186" y="4263208"/>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8186" y="6187012"/>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3390" y="5225979"/>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entagon 18"/>
          <p:cNvSpPr/>
          <p:nvPr/>
        </p:nvSpPr>
        <p:spPr>
          <a:xfrm>
            <a:off x="19762" y="3305254"/>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entagon 17"/>
          <p:cNvSpPr/>
          <p:nvPr/>
        </p:nvSpPr>
        <p:spPr>
          <a:xfrm>
            <a:off x="8186" y="2344221"/>
            <a:ext cx="1922653" cy="636263"/>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TextBox 11"/>
          <p:cNvSpPr txBox="1"/>
          <p:nvPr/>
        </p:nvSpPr>
        <p:spPr>
          <a:xfrm>
            <a:off x="8186" y="2406963"/>
            <a:ext cx="1481560" cy="523220"/>
          </a:xfrm>
          <a:prstGeom prst="rect">
            <a:avLst/>
          </a:prstGeom>
          <a:noFill/>
        </p:spPr>
        <p:txBody>
          <a:bodyPr wrap="square" rtlCol="0">
            <a:spAutoFit/>
          </a:bodyPr>
          <a:lstStyle/>
          <a:p>
            <a:pPr algn="ctr" rtl="1"/>
            <a:r>
              <a:rPr lang="fa-IR" sz="1400" dirty="0" smtClean="0">
                <a:solidFill>
                  <a:schemeClr val="bg1"/>
                </a:solidFill>
              </a:rPr>
              <a:t>مفاهیم اساسی و ادبیات موضوع</a:t>
            </a:r>
            <a:endParaRPr lang="en-US" sz="1400" dirty="0">
              <a:solidFill>
                <a:schemeClr val="bg1"/>
              </a:solidFill>
            </a:endParaRPr>
          </a:p>
        </p:txBody>
      </p:sp>
      <p:sp>
        <p:nvSpPr>
          <p:cNvPr id="13" name="TextBox 12"/>
          <p:cNvSpPr txBox="1"/>
          <p:nvPr/>
        </p:nvSpPr>
        <p:spPr>
          <a:xfrm>
            <a:off x="19762" y="3427144"/>
            <a:ext cx="1481560" cy="369332"/>
          </a:xfrm>
          <a:prstGeom prst="rect">
            <a:avLst/>
          </a:prstGeom>
          <a:noFill/>
        </p:spPr>
        <p:txBody>
          <a:bodyPr wrap="square" rtlCol="0">
            <a:spAutoFit/>
          </a:bodyPr>
          <a:lstStyle/>
          <a:p>
            <a:pPr algn="ctr" rtl="1"/>
            <a:r>
              <a:rPr lang="fa-IR" dirty="0" smtClean="0">
                <a:solidFill>
                  <a:schemeClr val="bg1"/>
                </a:solidFill>
              </a:rPr>
              <a:t>کارهای مرتبط</a:t>
            </a:r>
            <a:endParaRPr lang="en-US" dirty="0">
              <a:solidFill>
                <a:schemeClr val="bg1"/>
              </a:solidFill>
            </a:endParaRPr>
          </a:p>
        </p:txBody>
      </p:sp>
      <p:sp>
        <p:nvSpPr>
          <p:cNvPr id="14" name="TextBox 13"/>
          <p:cNvSpPr txBox="1"/>
          <p:nvPr/>
        </p:nvSpPr>
        <p:spPr>
          <a:xfrm>
            <a:off x="8186" y="4412600"/>
            <a:ext cx="1481560" cy="338554"/>
          </a:xfrm>
          <a:prstGeom prst="rect">
            <a:avLst/>
          </a:prstGeom>
          <a:noFill/>
        </p:spPr>
        <p:txBody>
          <a:bodyPr wrap="square" rtlCol="0">
            <a:spAutoFit/>
          </a:bodyPr>
          <a:lstStyle/>
          <a:p>
            <a:pPr algn="ctr" rtl="1"/>
            <a:r>
              <a:rPr lang="fa-IR" sz="1600" dirty="0" smtClean="0">
                <a:solidFill>
                  <a:schemeClr val="bg1"/>
                </a:solidFill>
              </a:rPr>
              <a:t>مدل پیشنهادی</a:t>
            </a:r>
            <a:endParaRPr lang="en-US" sz="1600" dirty="0">
              <a:solidFill>
                <a:schemeClr val="bg1"/>
              </a:solidFill>
            </a:endParaRPr>
          </a:p>
        </p:txBody>
      </p:sp>
      <p:sp>
        <p:nvSpPr>
          <p:cNvPr id="15" name="TextBox 14"/>
          <p:cNvSpPr txBox="1"/>
          <p:nvPr/>
        </p:nvSpPr>
        <p:spPr>
          <a:xfrm>
            <a:off x="8187" y="5386481"/>
            <a:ext cx="1481560" cy="307777"/>
          </a:xfrm>
          <a:prstGeom prst="rect">
            <a:avLst/>
          </a:prstGeom>
          <a:noFill/>
        </p:spPr>
        <p:txBody>
          <a:bodyPr wrap="square" rtlCol="0">
            <a:spAutoFit/>
          </a:bodyPr>
          <a:lstStyle/>
          <a:p>
            <a:pPr algn="ctr" rtl="1"/>
            <a:r>
              <a:rPr lang="fa-IR" sz="1400" dirty="0" smtClean="0">
                <a:solidFill>
                  <a:schemeClr val="bg1"/>
                </a:solidFill>
              </a:rPr>
              <a:t>ارزیابی و مقایسه</a:t>
            </a:r>
            <a:endParaRPr lang="en-US" sz="1400" dirty="0">
              <a:solidFill>
                <a:schemeClr val="bg1"/>
              </a:solidFill>
            </a:endParaRPr>
          </a:p>
        </p:txBody>
      </p:sp>
      <p:sp>
        <p:nvSpPr>
          <p:cNvPr id="16" name="TextBox 15"/>
          <p:cNvSpPr txBox="1"/>
          <p:nvPr/>
        </p:nvSpPr>
        <p:spPr>
          <a:xfrm>
            <a:off x="19762" y="6379564"/>
            <a:ext cx="1481560" cy="276999"/>
          </a:xfrm>
          <a:prstGeom prst="rect">
            <a:avLst/>
          </a:prstGeom>
          <a:noFill/>
        </p:spPr>
        <p:txBody>
          <a:bodyPr wrap="square" rtlCol="0">
            <a:spAutoFit/>
          </a:bodyPr>
          <a:lstStyle/>
          <a:p>
            <a:pPr algn="ctr" rtl="1"/>
            <a:r>
              <a:rPr lang="fa-IR" sz="1200" dirty="0" smtClean="0">
                <a:solidFill>
                  <a:schemeClr val="bg1"/>
                </a:solidFill>
              </a:rPr>
              <a:t>خلاصه و نتیجه گیری</a:t>
            </a:r>
            <a:endParaRPr lang="en-US" sz="1200"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0872" y="1878704"/>
            <a:ext cx="3104432" cy="2062813"/>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6285" y="4104066"/>
            <a:ext cx="3638038" cy="17581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467053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1" end="1"/>
                                            </p:txEl>
                                          </p:spTgt>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سامانه های چندعامله</a:t>
            </a:r>
          </a:p>
        </p:txBody>
      </p:sp>
      <p:sp>
        <p:nvSpPr>
          <p:cNvPr id="3" name="Content Placeholder 2"/>
          <p:cNvSpPr>
            <a:spLocks noGrp="1"/>
          </p:cNvSpPr>
          <p:nvPr>
            <p:ph idx="1"/>
          </p:nvPr>
        </p:nvSpPr>
        <p:spPr/>
        <p:txBody>
          <a:bodyPr/>
          <a:lstStyle/>
          <a:p>
            <a:r>
              <a:rPr lang="fa-IR" dirty="0" smtClean="0"/>
              <a:t>سامانه های چندعامله</a:t>
            </a:r>
          </a:p>
          <a:p>
            <a:pPr lvl="1"/>
            <a:r>
              <a:rPr lang="fa-IR" dirty="0" smtClean="0"/>
              <a:t>تعریف عامل</a:t>
            </a:r>
          </a:p>
          <a:p>
            <a:pPr lvl="1"/>
            <a:r>
              <a:rPr lang="fa-IR" dirty="0" smtClean="0"/>
              <a:t>تعریف سامانه های چندعامله</a:t>
            </a:r>
          </a:p>
          <a:p>
            <a:pPr lvl="1"/>
            <a:r>
              <a:rPr lang="fa-IR" dirty="0" smtClean="0"/>
              <a:t>سازمان در سامانه های چندعامله</a:t>
            </a:r>
          </a:p>
        </p:txBody>
      </p:sp>
      <p:sp>
        <p:nvSpPr>
          <p:cNvPr id="17" name="Pentagon 16"/>
          <p:cNvSpPr/>
          <p:nvPr/>
        </p:nvSpPr>
        <p:spPr>
          <a:xfrm>
            <a:off x="19762" y="1381450"/>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CF5F0F9-0D3F-48DB-9C19-62C0E4C69696}" type="slidenum">
              <a:rPr lang="en-US" smtClean="0"/>
              <a:pPr/>
              <a:t>6</a:t>
            </a:fld>
            <a:endParaRPr lang="en-US" dirty="0"/>
          </a:p>
        </p:txBody>
      </p:sp>
      <p:sp>
        <p:nvSpPr>
          <p:cNvPr id="11" name="TextBox 10"/>
          <p:cNvSpPr txBox="1"/>
          <p:nvPr/>
        </p:nvSpPr>
        <p:spPr>
          <a:xfrm>
            <a:off x="103798" y="1544883"/>
            <a:ext cx="1481560" cy="369332"/>
          </a:xfrm>
          <a:prstGeom prst="rect">
            <a:avLst/>
          </a:prstGeom>
          <a:noFill/>
        </p:spPr>
        <p:txBody>
          <a:bodyPr wrap="square" rtlCol="0">
            <a:spAutoFit/>
          </a:bodyPr>
          <a:lstStyle/>
          <a:p>
            <a:pPr algn="ctr" rtl="1"/>
            <a:r>
              <a:rPr lang="fa-IR" dirty="0" smtClean="0">
                <a:solidFill>
                  <a:schemeClr val="bg1"/>
                </a:solidFill>
              </a:rPr>
              <a:t>مقدمه</a:t>
            </a:r>
            <a:endParaRPr lang="en-US" dirty="0">
              <a:solidFill>
                <a:schemeClr val="bg1"/>
              </a:solidFill>
            </a:endParaRPr>
          </a:p>
        </p:txBody>
      </p:sp>
      <p:sp>
        <p:nvSpPr>
          <p:cNvPr id="20" name="Pentagon 19"/>
          <p:cNvSpPr/>
          <p:nvPr/>
        </p:nvSpPr>
        <p:spPr>
          <a:xfrm>
            <a:off x="8186" y="4263208"/>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8186" y="6187012"/>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3390" y="5225979"/>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entagon 18"/>
          <p:cNvSpPr/>
          <p:nvPr/>
        </p:nvSpPr>
        <p:spPr>
          <a:xfrm>
            <a:off x="19762" y="3305254"/>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entagon 17"/>
          <p:cNvSpPr/>
          <p:nvPr/>
        </p:nvSpPr>
        <p:spPr>
          <a:xfrm>
            <a:off x="8186" y="2344221"/>
            <a:ext cx="1922653" cy="636263"/>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TextBox 11"/>
          <p:cNvSpPr txBox="1"/>
          <p:nvPr/>
        </p:nvSpPr>
        <p:spPr>
          <a:xfrm>
            <a:off x="8186" y="2406963"/>
            <a:ext cx="1481560" cy="523220"/>
          </a:xfrm>
          <a:prstGeom prst="rect">
            <a:avLst/>
          </a:prstGeom>
          <a:noFill/>
        </p:spPr>
        <p:txBody>
          <a:bodyPr wrap="square" rtlCol="0">
            <a:spAutoFit/>
          </a:bodyPr>
          <a:lstStyle/>
          <a:p>
            <a:pPr algn="ctr" rtl="1"/>
            <a:r>
              <a:rPr lang="fa-IR" sz="1400" dirty="0" smtClean="0">
                <a:solidFill>
                  <a:schemeClr val="bg1"/>
                </a:solidFill>
              </a:rPr>
              <a:t>مفاهیم اساسی و ادبیات موضوع</a:t>
            </a:r>
            <a:endParaRPr lang="en-US" sz="1400" dirty="0">
              <a:solidFill>
                <a:schemeClr val="bg1"/>
              </a:solidFill>
            </a:endParaRPr>
          </a:p>
        </p:txBody>
      </p:sp>
      <p:sp>
        <p:nvSpPr>
          <p:cNvPr id="13" name="TextBox 12"/>
          <p:cNvSpPr txBox="1"/>
          <p:nvPr/>
        </p:nvSpPr>
        <p:spPr>
          <a:xfrm>
            <a:off x="19762" y="3427144"/>
            <a:ext cx="1481560" cy="369332"/>
          </a:xfrm>
          <a:prstGeom prst="rect">
            <a:avLst/>
          </a:prstGeom>
          <a:noFill/>
        </p:spPr>
        <p:txBody>
          <a:bodyPr wrap="square" rtlCol="0">
            <a:spAutoFit/>
          </a:bodyPr>
          <a:lstStyle/>
          <a:p>
            <a:pPr algn="ctr" rtl="1"/>
            <a:r>
              <a:rPr lang="fa-IR" dirty="0" smtClean="0">
                <a:solidFill>
                  <a:schemeClr val="bg1"/>
                </a:solidFill>
              </a:rPr>
              <a:t>کارهای مرتبط</a:t>
            </a:r>
            <a:endParaRPr lang="en-US" dirty="0">
              <a:solidFill>
                <a:schemeClr val="bg1"/>
              </a:solidFill>
            </a:endParaRPr>
          </a:p>
        </p:txBody>
      </p:sp>
      <p:sp>
        <p:nvSpPr>
          <p:cNvPr id="14" name="TextBox 13"/>
          <p:cNvSpPr txBox="1"/>
          <p:nvPr/>
        </p:nvSpPr>
        <p:spPr>
          <a:xfrm>
            <a:off x="8186" y="4412600"/>
            <a:ext cx="1481560" cy="338554"/>
          </a:xfrm>
          <a:prstGeom prst="rect">
            <a:avLst/>
          </a:prstGeom>
          <a:noFill/>
        </p:spPr>
        <p:txBody>
          <a:bodyPr wrap="square" rtlCol="0">
            <a:spAutoFit/>
          </a:bodyPr>
          <a:lstStyle/>
          <a:p>
            <a:pPr algn="ctr" rtl="1"/>
            <a:r>
              <a:rPr lang="fa-IR" sz="1600" dirty="0" smtClean="0">
                <a:solidFill>
                  <a:schemeClr val="bg1"/>
                </a:solidFill>
              </a:rPr>
              <a:t>مدل پیشنهادی</a:t>
            </a:r>
            <a:endParaRPr lang="en-US" sz="1600" dirty="0">
              <a:solidFill>
                <a:schemeClr val="bg1"/>
              </a:solidFill>
            </a:endParaRPr>
          </a:p>
        </p:txBody>
      </p:sp>
      <p:sp>
        <p:nvSpPr>
          <p:cNvPr id="15" name="TextBox 14"/>
          <p:cNvSpPr txBox="1"/>
          <p:nvPr/>
        </p:nvSpPr>
        <p:spPr>
          <a:xfrm>
            <a:off x="8187" y="5386481"/>
            <a:ext cx="1481560" cy="307777"/>
          </a:xfrm>
          <a:prstGeom prst="rect">
            <a:avLst/>
          </a:prstGeom>
          <a:noFill/>
        </p:spPr>
        <p:txBody>
          <a:bodyPr wrap="square" rtlCol="0">
            <a:spAutoFit/>
          </a:bodyPr>
          <a:lstStyle/>
          <a:p>
            <a:pPr algn="ctr" rtl="1"/>
            <a:r>
              <a:rPr lang="fa-IR" sz="1400" dirty="0" smtClean="0">
                <a:solidFill>
                  <a:schemeClr val="bg1"/>
                </a:solidFill>
              </a:rPr>
              <a:t>ارزیابی و مقایسه</a:t>
            </a:r>
            <a:endParaRPr lang="en-US" sz="1400" dirty="0">
              <a:solidFill>
                <a:schemeClr val="bg1"/>
              </a:solidFill>
            </a:endParaRPr>
          </a:p>
        </p:txBody>
      </p:sp>
      <p:sp>
        <p:nvSpPr>
          <p:cNvPr id="16" name="TextBox 15"/>
          <p:cNvSpPr txBox="1"/>
          <p:nvPr/>
        </p:nvSpPr>
        <p:spPr>
          <a:xfrm>
            <a:off x="19762" y="6379564"/>
            <a:ext cx="1481560" cy="276999"/>
          </a:xfrm>
          <a:prstGeom prst="rect">
            <a:avLst/>
          </a:prstGeom>
          <a:noFill/>
        </p:spPr>
        <p:txBody>
          <a:bodyPr wrap="square" rtlCol="0">
            <a:spAutoFit/>
          </a:bodyPr>
          <a:lstStyle/>
          <a:p>
            <a:pPr algn="ctr" rtl="1"/>
            <a:r>
              <a:rPr lang="fa-IR" sz="1200" dirty="0" smtClean="0">
                <a:solidFill>
                  <a:schemeClr val="bg1"/>
                </a:solidFill>
              </a:rPr>
              <a:t>خلاصه و نتیجه گیری</a:t>
            </a:r>
            <a:endParaRPr lang="en-US" sz="1200"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0356" y="3672066"/>
            <a:ext cx="3252570" cy="21581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287002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1" end="1"/>
                                            </p:txEl>
                                          </p:spTgt>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2" end="2"/>
                                            </p:txEl>
                                          </p:spTgt>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dirty="0" smtClean="0"/>
              <a:t>انواع حیطه های سازمان دهی در سامانه های چندعامله</a:t>
            </a:r>
            <a:endParaRPr lang="en-US" sz="3200" dirty="0"/>
          </a:p>
        </p:txBody>
      </p:sp>
      <p:sp>
        <p:nvSpPr>
          <p:cNvPr id="3" name="Content Placeholder 2"/>
          <p:cNvSpPr>
            <a:spLocks noGrp="1"/>
          </p:cNvSpPr>
          <p:nvPr>
            <p:ph idx="1"/>
          </p:nvPr>
        </p:nvSpPr>
        <p:spPr/>
        <p:txBody>
          <a:bodyPr/>
          <a:lstStyle/>
          <a:p>
            <a:r>
              <a:rPr lang="fa-IR" dirty="0" smtClean="0"/>
              <a:t>سازمان های سلسله مراتبی</a:t>
            </a:r>
          </a:p>
          <a:p>
            <a:pPr marL="0" indent="0">
              <a:buNone/>
            </a:pPr>
            <a:endParaRPr lang="fa-IR" dirty="0" smtClean="0"/>
          </a:p>
          <a:p>
            <a:r>
              <a:rPr lang="fa-IR" dirty="0" smtClean="0"/>
              <a:t>سازمان های سلسله مراتبی تودرتو</a:t>
            </a:r>
          </a:p>
          <a:p>
            <a:pPr marL="0" indent="0">
              <a:buNone/>
            </a:pPr>
            <a:endParaRPr lang="fa-IR" dirty="0" smtClean="0"/>
          </a:p>
          <a:p>
            <a:r>
              <a:rPr lang="fa-IR" dirty="0" smtClean="0"/>
              <a:t>سازمان‌های </a:t>
            </a:r>
            <a:r>
              <a:rPr lang="fa-IR" dirty="0"/>
              <a:t>ائتلافی</a:t>
            </a:r>
            <a:endParaRPr lang="fa-IR" dirty="0" smtClean="0"/>
          </a:p>
          <a:p>
            <a:endParaRPr lang="fa-IR" dirty="0" smtClean="0"/>
          </a:p>
          <a:p>
            <a:endParaRPr lang="fa-IR" dirty="0" smtClean="0"/>
          </a:p>
          <a:p>
            <a:r>
              <a:rPr lang="fa-IR" dirty="0" smtClean="0"/>
              <a:t>سازمان های تیمی</a:t>
            </a:r>
            <a:endParaRPr lang="en-US" dirty="0"/>
          </a:p>
        </p:txBody>
      </p:sp>
      <p:sp>
        <p:nvSpPr>
          <p:cNvPr id="17" name="Pentagon 16"/>
          <p:cNvSpPr/>
          <p:nvPr/>
        </p:nvSpPr>
        <p:spPr>
          <a:xfrm>
            <a:off x="19762" y="1381450"/>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CF5F0F9-0D3F-48DB-9C19-62C0E4C69696}" type="slidenum">
              <a:rPr lang="en-US" smtClean="0"/>
              <a:pPr/>
              <a:t>7</a:t>
            </a:fld>
            <a:endParaRPr lang="en-US" dirty="0"/>
          </a:p>
        </p:txBody>
      </p:sp>
      <p:sp>
        <p:nvSpPr>
          <p:cNvPr id="11" name="TextBox 10"/>
          <p:cNvSpPr txBox="1"/>
          <p:nvPr/>
        </p:nvSpPr>
        <p:spPr>
          <a:xfrm>
            <a:off x="103798" y="1544883"/>
            <a:ext cx="1481560" cy="369332"/>
          </a:xfrm>
          <a:prstGeom prst="rect">
            <a:avLst/>
          </a:prstGeom>
          <a:noFill/>
        </p:spPr>
        <p:txBody>
          <a:bodyPr wrap="square" rtlCol="0">
            <a:spAutoFit/>
          </a:bodyPr>
          <a:lstStyle/>
          <a:p>
            <a:pPr algn="ctr" rtl="1"/>
            <a:r>
              <a:rPr lang="fa-IR" dirty="0" smtClean="0">
                <a:solidFill>
                  <a:schemeClr val="bg1"/>
                </a:solidFill>
              </a:rPr>
              <a:t>مقدمه</a:t>
            </a:r>
            <a:endParaRPr lang="en-US" dirty="0">
              <a:solidFill>
                <a:schemeClr val="bg1"/>
              </a:solidFill>
            </a:endParaRPr>
          </a:p>
        </p:txBody>
      </p:sp>
      <p:sp>
        <p:nvSpPr>
          <p:cNvPr id="20" name="Pentagon 19"/>
          <p:cNvSpPr/>
          <p:nvPr/>
        </p:nvSpPr>
        <p:spPr>
          <a:xfrm>
            <a:off x="8186" y="4263208"/>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8186" y="6187012"/>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3390" y="5225979"/>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entagon 18"/>
          <p:cNvSpPr/>
          <p:nvPr/>
        </p:nvSpPr>
        <p:spPr>
          <a:xfrm>
            <a:off x="19762" y="3305254"/>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entagon 17"/>
          <p:cNvSpPr/>
          <p:nvPr/>
        </p:nvSpPr>
        <p:spPr>
          <a:xfrm>
            <a:off x="8186" y="2344221"/>
            <a:ext cx="1922653" cy="636263"/>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TextBox 11"/>
          <p:cNvSpPr txBox="1"/>
          <p:nvPr/>
        </p:nvSpPr>
        <p:spPr>
          <a:xfrm>
            <a:off x="8186" y="2406963"/>
            <a:ext cx="1481560" cy="523220"/>
          </a:xfrm>
          <a:prstGeom prst="rect">
            <a:avLst/>
          </a:prstGeom>
          <a:noFill/>
        </p:spPr>
        <p:txBody>
          <a:bodyPr wrap="square" rtlCol="0">
            <a:spAutoFit/>
          </a:bodyPr>
          <a:lstStyle/>
          <a:p>
            <a:pPr algn="ctr" rtl="1"/>
            <a:r>
              <a:rPr lang="fa-IR" sz="1400" dirty="0" smtClean="0">
                <a:solidFill>
                  <a:schemeClr val="bg1"/>
                </a:solidFill>
              </a:rPr>
              <a:t>مفاهیم اساسی و ادبیات موضوع</a:t>
            </a:r>
            <a:endParaRPr lang="en-US" sz="1400" dirty="0">
              <a:solidFill>
                <a:schemeClr val="bg1"/>
              </a:solidFill>
            </a:endParaRPr>
          </a:p>
        </p:txBody>
      </p:sp>
      <p:sp>
        <p:nvSpPr>
          <p:cNvPr id="13" name="TextBox 12"/>
          <p:cNvSpPr txBox="1"/>
          <p:nvPr/>
        </p:nvSpPr>
        <p:spPr>
          <a:xfrm>
            <a:off x="19762" y="3427144"/>
            <a:ext cx="1481560" cy="369332"/>
          </a:xfrm>
          <a:prstGeom prst="rect">
            <a:avLst/>
          </a:prstGeom>
          <a:noFill/>
        </p:spPr>
        <p:txBody>
          <a:bodyPr wrap="square" rtlCol="0">
            <a:spAutoFit/>
          </a:bodyPr>
          <a:lstStyle/>
          <a:p>
            <a:pPr algn="ctr" rtl="1"/>
            <a:r>
              <a:rPr lang="fa-IR" dirty="0" smtClean="0">
                <a:solidFill>
                  <a:schemeClr val="bg1"/>
                </a:solidFill>
              </a:rPr>
              <a:t>کارهای مرتبط</a:t>
            </a:r>
            <a:endParaRPr lang="en-US" dirty="0">
              <a:solidFill>
                <a:schemeClr val="bg1"/>
              </a:solidFill>
            </a:endParaRPr>
          </a:p>
        </p:txBody>
      </p:sp>
      <p:sp>
        <p:nvSpPr>
          <p:cNvPr id="14" name="TextBox 13"/>
          <p:cNvSpPr txBox="1"/>
          <p:nvPr/>
        </p:nvSpPr>
        <p:spPr>
          <a:xfrm>
            <a:off x="8186" y="4412600"/>
            <a:ext cx="1481560" cy="338554"/>
          </a:xfrm>
          <a:prstGeom prst="rect">
            <a:avLst/>
          </a:prstGeom>
          <a:noFill/>
        </p:spPr>
        <p:txBody>
          <a:bodyPr wrap="square" rtlCol="0">
            <a:spAutoFit/>
          </a:bodyPr>
          <a:lstStyle/>
          <a:p>
            <a:pPr algn="ctr" rtl="1"/>
            <a:r>
              <a:rPr lang="fa-IR" sz="1600" dirty="0" smtClean="0">
                <a:solidFill>
                  <a:schemeClr val="bg1"/>
                </a:solidFill>
              </a:rPr>
              <a:t>مدل پیشنهادی</a:t>
            </a:r>
            <a:endParaRPr lang="en-US" sz="1600" dirty="0">
              <a:solidFill>
                <a:schemeClr val="bg1"/>
              </a:solidFill>
            </a:endParaRPr>
          </a:p>
        </p:txBody>
      </p:sp>
      <p:sp>
        <p:nvSpPr>
          <p:cNvPr id="15" name="TextBox 14"/>
          <p:cNvSpPr txBox="1"/>
          <p:nvPr/>
        </p:nvSpPr>
        <p:spPr>
          <a:xfrm>
            <a:off x="8187" y="5386481"/>
            <a:ext cx="1481560" cy="307777"/>
          </a:xfrm>
          <a:prstGeom prst="rect">
            <a:avLst/>
          </a:prstGeom>
          <a:noFill/>
        </p:spPr>
        <p:txBody>
          <a:bodyPr wrap="square" rtlCol="0">
            <a:spAutoFit/>
          </a:bodyPr>
          <a:lstStyle/>
          <a:p>
            <a:pPr algn="ctr" rtl="1"/>
            <a:r>
              <a:rPr lang="fa-IR" sz="1400" dirty="0" smtClean="0">
                <a:solidFill>
                  <a:schemeClr val="bg1"/>
                </a:solidFill>
              </a:rPr>
              <a:t>ارزیابی و مقایسه</a:t>
            </a:r>
            <a:endParaRPr lang="en-US" sz="1400" dirty="0">
              <a:solidFill>
                <a:schemeClr val="bg1"/>
              </a:solidFill>
            </a:endParaRPr>
          </a:p>
        </p:txBody>
      </p:sp>
      <p:sp>
        <p:nvSpPr>
          <p:cNvPr id="16" name="TextBox 15"/>
          <p:cNvSpPr txBox="1"/>
          <p:nvPr/>
        </p:nvSpPr>
        <p:spPr>
          <a:xfrm>
            <a:off x="19762" y="6379564"/>
            <a:ext cx="1481560" cy="276999"/>
          </a:xfrm>
          <a:prstGeom prst="rect">
            <a:avLst/>
          </a:prstGeom>
          <a:noFill/>
        </p:spPr>
        <p:txBody>
          <a:bodyPr wrap="square" rtlCol="0">
            <a:spAutoFit/>
          </a:bodyPr>
          <a:lstStyle/>
          <a:p>
            <a:pPr algn="ctr" rtl="1"/>
            <a:r>
              <a:rPr lang="fa-IR" sz="1200" dirty="0" smtClean="0">
                <a:solidFill>
                  <a:schemeClr val="bg1"/>
                </a:solidFill>
              </a:rPr>
              <a:t>خلاصه و نتیجه گیری</a:t>
            </a:r>
            <a:endParaRPr lang="en-US" sz="1200" dirty="0">
              <a:solidFill>
                <a:schemeClr val="bg1"/>
              </a:solidFill>
            </a:endParaRPr>
          </a:p>
        </p:txBody>
      </p:sp>
      <p:pic>
        <p:nvPicPr>
          <p:cNvPr id="23" name="Picture 22"/>
          <p:cNvPicPr/>
          <p:nvPr/>
        </p:nvPicPr>
        <p:blipFill>
          <a:blip r:embed="rId2" cstate="print"/>
          <a:srcRect/>
          <a:stretch>
            <a:fillRect/>
          </a:stretch>
        </p:blipFill>
        <p:spPr bwMode="auto">
          <a:xfrm>
            <a:off x="3606645" y="1642820"/>
            <a:ext cx="1266297" cy="868573"/>
          </a:xfrm>
          <a:prstGeom prst="rect">
            <a:avLst/>
          </a:prstGeom>
          <a:ln>
            <a:noFill/>
          </a:ln>
          <a:effectLst>
            <a:outerShdw blurRad="292100" dist="139700" dir="2700000" algn="tl" rotWithShape="0">
              <a:srgbClr val="333333">
                <a:alpha val="65000"/>
              </a:srgbClr>
            </a:outerShdw>
          </a:effectLst>
        </p:spPr>
      </p:pic>
      <p:pic>
        <p:nvPicPr>
          <p:cNvPr id="24" name="Picture 23"/>
          <p:cNvPicPr/>
          <p:nvPr/>
        </p:nvPicPr>
        <p:blipFill>
          <a:blip r:embed="rId3" cstate="print"/>
          <a:srcRect/>
          <a:stretch>
            <a:fillRect/>
          </a:stretch>
        </p:blipFill>
        <p:spPr bwMode="auto">
          <a:xfrm>
            <a:off x="3606645" y="2739993"/>
            <a:ext cx="1289449" cy="909655"/>
          </a:xfrm>
          <a:prstGeom prst="rect">
            <a:avLst/>
          </a:prstGeom>
          <a:ln>
            <a:noFill/>
          </a:ln>
          <a:effectLst>
            <a:outerShdw blurRad="292100" dist="139700" dir="2700000" algn="tl" rotWithShape="0">
              <a:srgbClr val="333333">
                <a:alpha val="65000"/>
              </a:srgbClr>
            </a:outerShdw>
          </a:effectLst>
        </p:spPr>
      </p:pic>
      <p:pic>
        <p:nvPicPr>
          <p:cNvPr id="25" name="Picture 24"/>
          <p:cNvPicPr/>
          <p:nvPr/>
        </p:nvPicPr>
        <p:blipFill>
          <a:blip r:embed="rId4" cstate="print"/>
          <a:srcRect/>
          <a:stretch>
            <a:fillRect/>
          </a:stretch>
        </p:blipFill>
        <p:spPr bwMode="auto">
          <a:xfrm>
            <a:off x="3606645" y="3865747"/>
            <a:ext cx="1424839" cy="806870"/>
          </a:xfrm>
          <a:prstGeom prst="rect">
            <a:avLst/>
          </a:prstGeom>
          <a:ln>
            <a:noFill/>
          </a:ln>
          <a:effectLst>
            <a:outerShdw blurRad="292100" dist="139700" dir="2700000" algn="tl" rotWithShape="0">
              <a:srgbClr val="333333">
                <a:alpha val="65000"/>
              </a:srgbClr>
            </a:outerShdw>
          </a:effectLst>
        </p:spPr>
      </p:pic>
      <p:pic>
        <p:nvPicPr>
          <p:cNvPr id="26" name="Picture 25"/>
          <p:cNvPicPr/>
          <p:nvPr/>
        </p:nvPicPr>
        <p:blipFill>
          <a:blip r:embed="rId5" cstate="print"/>
          <a:srcRect/>
          <a:stretch>
            <a:fillRect/>
          </a:stretch>
        </p:blipFill>
        <p:spPr bwMode="auto">
          <a:xfrm>
            <a:off x="3606645" y="4788504"/>
            <a:ext cx="2362581" cy="10215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7722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p:tgtEl>
                                          <p:spTgt spid="23"/>
                                        </p:tgtEl>
                                        <p:attrNameLst>
                                          <p:attrName>ppt_y</p:attrName>
                                        </p:attrNameLst>
                                      </p:cBhvr>
                                      <p:tavLst>
                                        <p:tav tm="0">
                                          <p:val>
                                            <p:strVal val="#ppt_y+#ppt_h*1.125000"/>
                                          </p:val>
                                        </p:tav>
                                        <p:tav tm="100000">
                                          <p:val>
                                            <p:strVal val="#ppt_y"/>
                                          </p:val>
                                        </p:tav>
                                      </p:tavLst>
                                    </p:anim>
                                    <p:animEffect transition="in" filter="wipe(up)">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2" end="2"/>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p:tgtEl>
                                          <p:spTgt spid="24"/>
                                        </p:tgtEl>
                                        <p:attrNameLst>
                                          <p:attrName>ppt_y</p:attrName>
                                        </p:attrNameLst>
                                      </p:cBhvr>
                                      <p:tavLst>
                                        <p:tav tm="0">
                                          <p:val>
                                            <p:strVal val="#ppt_y+#ppt_h*1.125000"/>
                                          </p:val>
                                        </p:tav>
                                        <p:tav tm="100000">
                                          <p:val>
                                            <p:strVal val="#ppt_y"/>
                                          </p:val>
                                        </p:tav>
                                      </p:tavLst>
                                    </p:anim>
                                    <p:animEffect transition="in" filter="wipe(up)">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4" end="4"/>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p:tgtEl>
                                          <p:spTgt spid="25"/>
                                        </p:tgtEl>
                                        <p:attrNameLst>
                                          <p:attrName>ppt_y</p:attrName>
                                        </p:attrNameLst>
                                      </p:cBhvr>
                                      <p:tavLst>
                                        <p:tav tm="0">
                                          <p:val>
                                            <p:strVal val="#ppt_y+#ppt_h*1.125000"/>
                                          </p:val>
                                        </p:tav>
                                        <p:tav tm="100000">
                                          <p:val>
                                            <p:strVal val="#ppt_y"/>
                                          </p:val>
                                        </p:tav>
                                      </p:tavLst>
                                    </p:anim>
                                    <p:animEffect transition="in" filter="wipe(up)">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7" end="7"/>
                                            </p:txEl>
                                          </p:spTgt>
                                        </p:tgtEl>
                                      </p:cBhvr>
                                    </p:animEffect>
                                  </p:childTnLst>
                                </p:cTn>
                              </p:par>
                              <p:par>
                                <p:cTn id="39" presetID="12" presetClass="entr" presetSubtype="4"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p:tgtEl>
                                          <p:spTgt spid="26"/>
                                        </p:tgtEl>
                                        <p:attrNameLst>
                                          <p:attrName>ppt_y</p:attrName>
                                        </p:attrNameLst>
                                      </p:cBhvr>
                                      <p:tavLst>
                                        <p:tav tm="0">
                                          <p:val>
                                            <p:strVal val="#ppt_y+#ppt_h*1.125000"/>
                                          </p:val>
                                        </p:tav>
                                        <p:tav tm="100000">
                                          <p:val>
                                            <p:strVal val="#ppt_y"/>
                                          </p:val>
                                        </p:tav>
                                      </p:tavLst>
                                    </p:anim>
                                    <p:animEffect transition="in" filter="wipe(up)">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a:t>انواع حیطه های سازمان دهی در سامانه های </a:t>
            </a:r>
            <a:r>
              <a:rPr lang="fa-IR" sz="2800" dirty="0" smtClean="0"/>
              <a:t>چندعامله (ادامه)</a:t>
            </a:r>
            <a:endParaRPr lang="en-US" sz="2800" dirty="0"/>
          </a:p>
        </p:txBody>
      </p:sp>
      <p:sp>
        <p:nvSpPr>
          <p:cNvPr id="3" name="Content Placeholder 2"/>
          <p:cNvSpPr>
            <a:spLocks noGrp="1"/>
          </p:cNvSpPr>
          <p:nvPr>
            <p:ph idx="1"/>
          </p:nvPr>
        </p:nvSpPr>
        <p:spPr/>
        <p:txBody>
          <a:bodyPr/>
          <a:lstStyle/>
          <a:p>
            <a:r>
              <a:rPr lang="fa-IR" dirty="0" smtClean="0"/>
              <a:t>سازمان های جماعتی</a:t>
            </a:r>
          </a:p>
          <a:p>
            <a:pPr marL="0" indent="0">
              <a:buNone/>
            </a:pPr>
            <a:endParaRPr lang="fa-IR" dirty="0" smtClean="0"/>
          </a:p>
          <a:p>
            <a:r>
              <a:rPr lang="fa-IR" dirty="0" smtClean="0"/>
              <a:t>سازمان های جامعه ای</a:t>
            </a:r>
          </a:p>
          <a:p>
            <a:pPr marL="0" indent="0">
              <a:buNone/>
            </a:pPr>
            <a:endParaRPr lang="fa-IR" dirty="0" smtClean="0"/>
          </a:p>
          <a:p>
            <a:r>
              <a:rPr lang="fa-IR" dirty="0"/>
              <a:t>سازمان‌های فدراسیونی</a:t>
            </a:r>
            <a:endParaRPr lang="fa-IR" dirty="0" smtClean="0"/>
          </a:p>
          <a:p>
            <a:endParaRPr lang="fa-IR" dirty="0" smtClean="0"/>
          </a:p>
          <a:p>
            <a:endParaRPr lang="fa-IR" dirty="0" smtClean="0"/>
          </a:p>
          <a:p>
            <a:r>
              <a:rPr lang="fa-IR" dirty="0"/>
              <a:t>سازمان‌های بازارشکل</a:t>
            </a:r>
            <a:endParaRPr lang="en-US" dirty="0"/>
          </a:p>
        </p:txBody>
      </p:sp>
      <p:sp>
        <p:nvSpPr>
          <p:cNvPr id="17" name="Pentagon 16"/>
          <p:cNvSpPr/>
          <p:nvPr/>
        </p:nvSpPr>
        <p:spPr>
          <a:xfrm>
            <a:off x="19762" y="1381450"/>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CF5F0F9-0D3F-48DB-9C19-62C0E4C69696}" type="slidenum">
              <a:rPr lang="en-US" smtClean="0"/>
              <a:pPr/>
              <a:t>8</a:t>
            </a:fld>
            <a:endParaRPr lang="en-US" dirty="0"/>
          </a:p>
        </p:txBody>
      </p:sp>
      <p:sp>
        <p:nvSpPr>
          <p:cNvPr id="11" name="TextBox 10"/>
          <p:cNvSpPr txBox="1"/>
          <p:nvPr/>
        </p:nvSpPr>
        <p:spPr>
          <a:xfrm>
            <a:off x="103798" y="1544883"/>
            <a:ext cx="1481560" cy="369332"/>
          </a:xfrm>
          <a:prstGeom prst="rect">
            <a:avLst/>
          </a:prstGeom>
          <a:noFill/>
        </p:spPr>
        <p:txBody>
          <a:bodyPr wrap="square" rtlCol="0">
            <a:spAutoFit/>
          </a:bodyPr>
          <a:lstStyle/>
          <a:p>
            <a:pPr algn="ctr" rtl="1"/>
            <a:r>
              <a:rPr lang="fa-IR" dirty="0" smtClean="0">
                <a:solidFill>
                  <a:schemeClr val="bg1"/>
                </a:solidFill>
              </a:rPr>
              <a:t>مقدمه</a:t>
            </a:r>
            <a:endParaRPr lang="en-US" dirty="0">
              <a:solidFill>
                <a:schemeClr val="bg1"/>
              </a:solidFill>
            </a:endParaRPr>
          </a:p>
        </p:txBody>
      </p:sp>
      <p:sp>
        <p:nvSpPr>
          <p:cNvPr id="20" name="Pentagon 19"/>
          <p:cNvSpPr/>
          <p:nvPr/>
        </p:nvSpPr>
        <p:spPr>
          <a:xfrm>
            <a:off x="8186" y="4263208"/>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8186" y="6187012"/>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3390" y="5225979"/>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entagon 18"/>
          <p:cNvSpPr/>
          <p:nvPr/>
        </p:nvSpPr>
        <p:spPr>
          <a:xfrm>
            <a:off x="19762" y="3305254"/>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entagon 17"/>
          <p:cNvSpPr/>
          <p:nvPr/>
        </p:nvSpPr>
        <p:spPr>
          <a:xfrm>
            <a:off x="8186" y="2344221"/>
            <a:ext cx="1922653" cy="636263"/>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TextBox 11"/>
          <p:cNvSpPr txBox="1"/>
          <p:nvPr/>
        </p:nvSpPr>
        <p:spPr>
          <a:xfrm>
            <a:off x="8186" y="2406963"/>
            <a:ext cx="1481560" cy="523220"/>
          </a:xfrm>
          <a:prstGeom prst="rect">
            <a:avLst/>
          </a:prstGeom>
          <a:noFill/>
        </p:spPr>
        <p:txBody>
          <a:bodyPr wrap="square" rtlCol="0">
            <a:spAutoFit/>
          </a:bodyPr>
          <a:lstStyle/>
          <a:p>
            <a:pPr algn="ctr" rtl="1"/>
            <a:r>
              <a:rPr lang="fa-IR" sz="1400" dirty="0" smtClean="0">
                <a:solidFill>
                  <a:schemeClr val="bg1"/>
                </a:solidFill>
              </a:rPr>
              <a:t>مفاهیم اساسی و ادبیات موضوع</a:t>
            </a:r>
            <a:endParaRPr lang="en-US" sz="1400" dirty="0">
              <a:solidFill>
                <a:schemeClr val="bg1"/>
              </a:solidFill>
            </a:endParaRPr>
          </a:p>
        </p:txBody>
      </p:sp>
      <p:sp>
        <p:nvSpPr>
          <p:cNvPr id="13" name="TextBox 12"/>
          <p:cNvSpPr txBox="1"/>
          <p:nvPr/>
        </p:nvSpPr>
        <p:spPr>
          <a:xfrm>
            <a:off x="19762" y="3427144"/>
            <a:ext cx="1481560" cy="369332"/>
          </a:xfrm>
          <a:prstGeom prst="rect">
            <a:avLst/>
          </a:prstGeom>
          <a:noFill/>
        </p:spPr>
        <p:txBody>
          <a:bodyPr wrap="square" rtlCol="0">
            <a:spAutoFit/>
          </a:bodyPr>
          <a:lstStyle/>
          <a:p>
            <a:pPr algn="ctr" rtl="1"/>
            <a:r>
              <a:rPr lang="fa-IR" dirty="0" smtClean="0">
                <a:solidFill>
                  <a:schemeClr val="bg1"/>
                </a:solidFill>
              </a:rPr>
              <a:t>کارهای مرتبط</a:t>
            </a:r>
            <a:endParaRPr lang="en-US" dirty="0">
              <a:solidFill>
                <a:schemeClr val="bg1"/>
              </a:solidFill>
            </a:endParaRPr>
          </a:p>
        </p:txBody>
      </p:sp>
      <p:sp>
        <p:nvSpPr>
          <p:cNvPr id="14" name="TextBox 13"/>
          <p:cNvSpPr txBox="1"/>
          <p:nvPr/>
        </p:nvSpPr>
        <p:spPr>
          <a:xfrm>
            <a:off x="8186" y="4412600"/>
            <a:ext cx="1481560" cy="338554"/>
          </a:xfrm>
          <a:prstGeom prst="rect">
            <a:avLst/>
          </a:prstGeom>
          <a:noFill/>
        </p:spPr>
        <p:txBody>
          <a:bodyPr wrap="square" rtlCol="0">
            <a:spAutoFit/>
          </a:bodyPr>
          <a:lstStyle/>
          <a:p>
            <a:pPr algn="ctr" rtl="1"/>
            <a:r>
              <a:rPr lang="fa-IR" sz="1600" dirty="0" smtClean="0">
                <a:solidFill>
                  <a:schemeClr val="bg1"/>
                </a:solidFill>
              </a:rPr>
              <a:t>مدل پیشنهادی</a:t>
            </a:r>
            <a:endParaRPr lang="en-US" sz="1600" dirty="0">
              <a:solidFill>
                <a:schemeClr val="bg1"/>
              </a:solidFill>
            </a:endParaRPr>
          </a:p>
        </p:txBody>
      </p:sp>
      <p:sp>
        <p:nvSpPr>
          <p:cNvPr id="15" name="TextBox 14"/>
          <p:cNvSpPr txBox="1"/>
          <p:nvPr/>
        </p:nvSpPr>
        <p:spPr>
          <a:xfrm>
            <a:off x="8187" y="5386481"/>
            <a:ext cx="1481560" cy="307777"/>
          </a:xfrm>
          <a:prstGeom prst="rect">
            <a:avLst/>
          </a:prstGeom>
          <a:noFill/>
        </p:spPr>
        <p:txBody>
          <a:bodyPr wrap="square" rtlCol="0">
            <a:spAutoFit/>
          </a:bodyPr>
          <a:lstStyle/>
          <a:p>
            <a:pPr algn="ctr" rtl="1"/>
            <a:r>
              <a:rPr lang="fa-IR" sz="1400" dirty="0" smtClean="0">
                <a:solidFill>
                  <a:schemeClr val="bg1"/>
                </a:solidFill>
              </a:rPr>
              <a:t>ارزیابی و مقایسه</a:t>
            </a:r>
            <a:endParaRPr lang="en-US" sz="1400" dirty="0">
              <a:solidFill>
                <a:schemeClr val="bg1"/>
              </a:solidFill>
            </a:endParaRPr>
          </a:p>
        </p:txBody>
      </p:sp>
      <p:sp>
        <p:nvSpPr>
          <p:cNvPr id="16" name="TextBox 15"/>
          <p:cNvSpPr txBox="1"/>
          <p:nvPr/>
        </p:nvSpPr>
        <p:spPr>
          <a:xfrm>
            <a:off x="19762" y="6379564"/>
            <a:ext cx="1481560" cy="276999"/>
          </a:xfrm>
          <a:prstGeom prst="rect">
            <a:avLst/>
          </a:prstGeom>
          <a:noFill/>
        </p:spPr>
        <p:txBody>
          <a:bodyPr wrap="square" rtlCol="0">
            <a:spAutoFit/>
          </a:bodyPr>
          <a:lstStyle/>
          <a:p>
            <a:pPr algn="ctr" rtl="1"/>
            <a:r>
              <a:rPr lang="fa-IR" sz="1200" dirty="0" smtClean="0">
                <a:solidFill>
                  <a:schemeClr val="bg1"/>
                </a:solidFill>
              </a:rPr>
              <a:t>خلاصه و نتیجه گیری</a:t>
            </a:r>
            <a:endParaRPr lang="en-US" sz="1200" dirty="0">
              <a:solidFill>
                <a:schemeClr val="bg1"/>
              </a:solidFill>
            </a:endParaRPr>
          </a:p>
        </p:txBody>
      </p:sp>
      <p:pic>
        <p:nvPicPr>
          <p:cNvPr id="27" name="Picture 26"/>
          <p:cNvPicPr/>
          <p:nvPr/>
        </p:nvPicPr>
        <p:blipFill>
          <a:blip r:embed="rId2" cstate="print"/>
          <a:srcRect/>
          <a:stretch>
            <a:fillRect/>
          </a:stretch>
        </p:blipFill>
        <p:spPr bwMode="auto">
          <a:xfrm>
            <a:off x="3606645" y="1774968"/>
            <a:ext cx="1510091" cy="736425"/>
          </a:xfrm>
          <a:prstGeom prst="rect">
            <a:avLst/>
          </a:prstGeom>
          <a:ln>
            <a:noFill/>
          </a:ln>
          <a:effectLst>
            <a:outerShdw blurRad="292100" dist="139700" dir="2700000" algn="tl" rotWithShape="0">
              <a:srgbClr val="333333">
                <a:alpha val="65000"/>
              </a:srgbClr>
            </a:outerShdw>
          </a:effectLst>
        </p:spPr>
      </p:pic>
      <p:pic>
        <p:nvPicPr>
          <p:cNvPr id="28" name="Picture 27"/>
          <p:cNvPicPr/>
          <p:nvPr/>
        </p:nvPicPr>
        <p:blipFill>
          <a:blip r:embed="rId3" cstate="print"/>
          <a:srcRect/>
          <a:stretch>
            <a:fillRect/>
          </a:stretch>
        </p:blipFill>
        <p:spPr bwMode="auto">
          <a:xfrm>
            <a:off x="3603054" y="2739993"/>
            <a:ext cx="2227169" cy="818744"/>
          </a:xfrm>
          <a:prstGeom prst="rect">
            <a:avLst/>
          </a:prstGeom>
          <a:ln>
            <a:noFill/>
          </a:ln>
          <a:effectLst>
            <a:outerShdw blurRad="292100" dist="139700" dir="2700000" algn="tl" rotWithShape="0">
              <a:srgbClr val="333333">
                <a:alpha val="65000"/>
              </a:srgbClr>
            </a:outerShdw>
          </a:effectLst>
        </p:spPr>
      </p:pic>
      <p:pic>
        <p:nvPicPr>
          <p:cNvPr id="29" name="Picture 28"/>
          <p:cNvPicPr/>
          <p:nvPr/>
        </p:nvPicPr>
        <p:blipFill>
          <a:blip r:embed="rId4"/>
          <a:stretch>
            <a:fillRect/>
          </a:stretch>
        </p:blipFill>
        <p:spPr>
          <a:xfrm>
            <a:off x="3606645" y="3796476"/>
            <a:ext cx="2016126" cy="1115846"/>
          </a:xfrm>
          <a:prstGeom prst="rect">
            <a:avLst/>
          </a:prstGeom>
          <a:ln>
            <a:noFill/>
          </a:ln>
          <a:effectLst>
            <a:outerShdw blurRad="292100" dist="139700" dir="2700000" algn="tl" rotWithShape="0">
              <a:srgbClr val="333333">
                <a:alpha val="65000"/>
              </a:srgbClr>
            </a:outerShdw>
          </a:effectLst>
        </p:spPr>
      </p:pic>
      <p:pic>
        <p:nvPicPr>
          <p:cNvPr id="30" name="Picture 29"/>
          <p:cNvPicPr/>
          <p:nvPr/>
        </p:nvPicPr>
        <p:blipFill>
          <a:blip r:embed="rId5"/>
          <a:stretch>
            <a:fillRect/>
          </a:stretch>
        </p:blipFill>
        <p:spPr>
          <a:xfrm>
            <a:off x="3603054" y="5112238"/>
            <a:ext cx="2085418" cy="8562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855401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p:tgtEl>
                                          <p:spTgt spid="27"/>
                                        </p:tgtEl>
                                        <p:attrNameLst>
                                          <p:attrName>ppt_y</p:attrName>
                                        </p:attrNameLst>
                                      </p:cBhvr>
                                      <p:tavLst>
                                        <p:tav tm="0">
                                          <p:val>
                                            <p:strVal val="#ppt_y+#ppt_h*1.125000"/>
                                          </p:val>
                                        </p:tav>
                                        <p:tav tm="100000">
                                          <p:val>
                                            <p:strVal val="#ppt_y"/>
                                          </p:val>
                                        </p:tav>
                                      </p:tavLst>
                                    </p:anim>
                                    <p:animEffect transition="in" filter="wipe(up)">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2" end="2"/>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p:tgtEl>
                                          <p:spTgt spid="28"/>
                                        </p:tgtEl>
                                        <p:attrNameLst>
                                          <p:attrName>ppt_y</p:attrName>
                                        </p:attrNameLst>
                                      </p:cBhvr>
                                      <p:tavLst>
                                        <p:tav tm="0">
                                          <p:val>
                                            <p:strVal val="#ppt_y+#ppt_h*1.125000"/>
                                          </p:val>
                                        </p:tav>
                                        <p:tav tm="100000">
                                          <p:val>
                                            <p:strVal val="#ppt_y"/>
                                          </p:val>
                                        </p:tav>
                                      </p:tavLst>
                                    </p:anim>
                                    <p:animEffect transition="in" filter="wipe(up)">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4" end="4"/>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p:tgtEl>
                                          <p:spTgt spid="29"/>
                                        </p:tgtEl>
                                        <p:attrNameLst>
                                          <p:attrName>ppt_y</p:attrName>
                                        </p:attrNameLst>
                                      </p:cBhvr>
                                      <p:tavLst>
                                        <p:tav tm="0">
                                          <p:val>
                                            <p:strVal val="#ppt_y+#ppt_h*1.125000"/>
                                          </p:val>
                                        </p:tav>
                                        <p:tav tm="100000">
                                          <p:val>
                                            <p:strVal val="#ppt_y"/>
                                          </p:val>
                                        </p:tav>
                                      </p:tavLst>
                                    </p:anim>
                                    <p:animEffect transition="in" filter="wipe(up)">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7" end="7"/>
                                            </p:txEl>
                                          </p:spTgt>
                                        </p:tgtEl>
                                      </p:cBhvr>
                                    </p:animEffect>
                                  </p:childTnLst>
                                </p:cTn>
                              </p:par>
                              <p:par>
                                <p:cTn id="39" presetID="12" presetClass="entr" presetSubtype="4"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p:tgtEl>
                                          <p:spTgt spid="30"/>
                                        </p:tgtEl>
                                        <p:attrNameLst>
                                          <p:attrName>ppt_y</p:attrName>
                                        </p:attrNameLst>
                                      </p:cBhvr>
                                      <p:tavLst>
                                        <p:tav tm="0">
                                          <p:val>
                                            <p:strVal val="#ppt_y+#ppt_h*1.125000"/>
                                          </p:val>
                                        </p:tav>
                                        <p:tav tm="100000">
                                          <p:val>
                                            <p:strVal val="#ppt_y"/>
                                          </p:val>
                                        </p:tav>
                                      </p:tavLst>
                                    </p:anim>
                                    <p:animEffect transition="in" filter="wipe(up)">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فرامدلی به نام </a:t>
            </a:r>
            <a:r>
              <a:rPr lang="en-US" dirty="0"/>
              <a:t>AALAADIN</a:t>
            </a:r>
          </a:p>
        </p:txBody>
      </p:sp>
      <p:sp>
        <p:nvSpPr>
          <p:cNvPr id="3" name="Content Placeholder 2"/>
          <p:cNvSpPr>
            <a:spLocks noGrp="1"/>
          </p:cNvSpPr>
          <p:nvPr>
            <p:ph idx="1"/>
          </p:nvPr>
        </p:nvSpPr>
        <p:spPr/>
        <p:txBody>
          <a:bodyPr/>
          <a:lstStyle/>
          <a:p>
            <a:pPr marL="342900" lvl="1" indent="-342900"/>
            <a:r>
              <a:rPr lang="fa-IR" b="1" dirty="0"/>
              <a:t>فربر و همکاران </a:t>
            </a:r>
            <a:endParaRPr lang="en-US" b="1" dirty="0" smtClean="0"/>
          </a:p>
          <a:p>
            <a:pPr marL="342900" lvl="1" indent="-342900"/>
            <a:r>
              <a:rPr lang="fa-IR" b="1" dirty="0" smtClean="0"/>
              <a:t>فرامدل </a:t>
            </a:r>
            <a:r>
              <a:rPr lang="fa-IR" b="1" dirty="0"/>
              <a:t>عمومی برای سامانه‌های چندعامله </a:t>
            </a:r>
            <a:endParaRPr lang="en-US" b="1" dirty="0"/>
          </a:p>
          <a:p>
            <a:pPr marL="342900" lvl="1" indent="-342900"/>
            <a:r>
              <a:rPr lang="fa-IR" b="1" dirty="0"/>
              <a:t>بر اساس مفاهیم سازمانی مانند گروه‌ها، نقش‌ها و ساختارها </a:t>
            </a:r>
            <a:endParaRPr lang="en-US" b="1" dirty="0"/>
          </a:p>
          <a:p>
            <a:pPr marL="342900" lvl="1" indent="-342900"/>
            <a:r>
              <a:rPr lang="fa-IR" b="1" dirty="0" smtClean="0"/>
              <a:t>فراهم آوری امکان استفاده از عامل های ناهمگون در زبان، ساختار و کاربرد</a:t>
            </a:r>
            <a:endParaRPr lang="en-US" b="1" dirty="0" smtClean="0"/>
          </a:p>
          <a:p>
            <a:endParaRPr lang="en-US" dirty="0"/>
          </a:p>
        </p:txBody>
      </p:sp>
      <p:sp>
        <p:nvSpPr>
          <p:cNvPr id="4" name="Slide Number Placeholder 3"/>
          <p:cNvSpPr>
            <a:spLocks noGrp="1"/>
          </p:cNvSpPr>
          <p:nvPr>
            <p:ph type="sldNum" sz="quarter" idx="12"/>
          </p:nvPr>
        </p:nvSpPr>
        <p:spPr/>
        <p:txBody>
          <a:bodyPr/>
          <a:lstStyle/>
          <a:p>
            <a:fld id="{DCF5F0F9-0D3F-48DB-9C19-62C0E4C69696}" type="slidenum">
              <a:rPr lang="en-US" smtClean="0"/>
              <a:pPr/>
              <a:t>9</a:t>
            </a:fld>
            <a:endParaRPr lang="en-US" dirty="0"/>
          </a:p>
        </p:txBody>
      </p:sp>
      <p:sp>
        <p:nvSpPr>
          <p:cNvPr id="5" name="Pentagon 4"/>
          <p:cNvSpPr/>
          <p:nvPr/>
        </p:nvSpPr>
        <p:spPr>
          <a:xfrm>
            <a:off x="19762" y="1381450"/>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798" y="1544883"/>
            <a:ext cx="1481560" cy="369332"/>
          </a:xfrm>
          <a:prstGeom prst="rect">
            <a:avLst/>
          </a:prstGeom>
          <a:noFill/>
        </p:spPr>
        <p:txBody>
          <a:bodyPr wrap="square" rtlCol="0">
            <a:spAutoFit/>
          </a:bodyPr>
          <a:lstStyle/>
          <a:p>
            <a:pPr algn="ctr" rtl="1"/>
            <a:r>
              <a:rPr lang="fa-IR" dirty="0" smtClean="0">
                <a:solidFill>
                  <a:schemeClr val="bg1"/>
                </a:solidFill>
              </a:rPr>
              <a:t>مقدمه</a:t>
            </a:r>
            <a:endParaRPr lang="en-US" dirty="0">
              <a:solidFill>
                <a:schemeClr val="bg1"/>
              </a:solidFill>
            </a:endParaRPr>
          </a:p>
        </p:txBody>
      </p:sp>
      <p:sp>
        <p:nvSpPr>
          <p:cNvPr id="7" name="Pentagon 6"/>
          <p:cNvSpPr/>
          <p:nvPr/>
        </p:nvSpPr>
        <p:spPr>
          <a:xfrm>
            <a:off x="8186" y="4263208"/>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p:cNvSpPr/>
          <p:nvPr/>
        </p:nvSpPr>
        <p:spPr>
          <a:xfrm>
            <a:off x="8186" y="6187012"/>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p:cNvSpPr/>
          <p:nvPr/>
        </p:nvSpPr>
        <p:spPr>
          <a:xfrm>
            <a:off x="-3390" y="5225979"/>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a:off x="19762" y="3305254"/>
            <a:ext cx="1922653" cy="636263"/>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Pentagon 10"/>
          <p:cNvSpPr/>
          <p:nvPr/>
        </p:nvSpPr>
        <p:spPr>
          <a:xfrm>
            <a:off x="8186" y="2344221"/>
            <a:ext cx="1922653" cy="6362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86" y="2406963"/>
            <a:ext cx="1481560" cy="523220"/>
          </a:xfrm>
          <a:prstGeom prst="rect">
            <a:avLst/>
          </a:prstGeom>
          <a:noFill/>
        </p:spPr>
        <p:txBody>
          <a:bodyPr wrap="square" rtlCol="0">
            <a:spAutoFit/>
          </a:bodyPr>
          <a:lstStyle/>
          <a:p>
            <a:pPr algn="ctr" rtl="1"/>
            <a:r>
              <a:rPr lang="fa-IR" sz="1400" dirty="0" smtClean="0">
                <a:solidFill>
                  <a:schemeClr val="bg1"/>
                </a:solidFill>
              </a:rPr>
              <a:t>مفاهیم اساسی و ادبیات موضوع</a:t>
            </a:r>
            <a:endParaRPr lang="en-US" sz="1400" dirty="0">
              <a:solidFill>
                <a:schemeClr val="bg1"/>
              </a:solidFill>
            </a:endParaRPr>
          </a:p>
        </p:txBody>
      </p:sp>
      <p:sp>
        <p:nvSpPr>
          <p:cNvPr id="13" name="TextBox 12"/>
          <p:cNvSpPr txBox="1"/>
          <p:nvPr/>
        </p:nvSpPr>
        <p:spPr>
          <a:xfrm>
            <a:off x="19762" y="3427144"/>
            <a:ext cx="1481560" cy="369332"/>
          </a:xfrm>
          <a:prstGeom prst="rect">
            <a:avLst/>
          </a:prstGeom>
          <a:noFill/>
        </p:spPr>
        <p:txBody>
          <a:bodyPr wrap="square" rtlCol="0">
            <a:spAutoFit/>
          </a:bodyPr>
          <a:lstStyle/>
          <a:p>
            <a:pPr algn="ctr" rtl="1"/>
            <a:r>
              <a:rPr lang="fa-IR" dirty="0" smtClean="0">
                <a:solidFill>
                  <a:schemeClr val="bg1"/>
                </a:solidFill>
              </a:rPr>
              <a:t>کارهای مرتبط</a:t>
            </a:r>
            <a:endParaRPr lang="en-US" dirty="0">
              <a:solidFill>
                <a:schemeClr val="bg1"/>
              </a:solidFill>
            </a:endParaRPr>
          </a:p>
        </p:txBody>
      </p:sp>
      <p:sp>
        <p:nvSpPr>
          <p:cNvPr id="14" name="TextBox 13"/>
          <p:cNvSpPr txBox="1"/>
          <p:nvPr/>
        </p:nvSpPr>
        <p:spPr>
          <a:xfrm>
            <a:off x="8186" y="4412600"/>
            <a:ext cx="1481560" cy="338554"/>
          </a:xfrm>
          <a:prstGeom prst="rect">
            <a:avLst/>
          </a:prstGeom>
          <a:noFill/>
        </p:spPr>
        <p:txBody>
          <a:bodyPr wrap="square" rtlCol="0">
            <a:spAutoFit/>
          </a:bodyPr>
          <a:lstStyle/>
          <a:p>
            <a:pPr algn="ctr" rtl="1"/>
            <a:r>
              <a:rPr lang="fa-IR" sz="1600" dirty="0" smtClean="0">
                <a:solidFill>
                  <a:schemeClr val="bg1"/>
                </a:solidFill>
              </a:rPr>
              <a:t>مدل پیشنهادی</a:t>
            </a:r>
            <a:endParaRPr lang="en-US" sz="1600" dirty="0">
              <a:solidFill>
                <a:schemeClr val="bg1"/>
              </a:solidFill>
            </a:endParaRPr>
          </a:p>
        </p:txBody>
      </p:sp>
      <p:sp>
        <p:nvSpPr>
          <p:cNvPr id="15" name="TextBox 14"/>
          <p:cNvSpPr txBox="1"/>
          <p:nvPr/>
        </p:nvSpPr>
        <p:spPr>
          <a:xfrm>
            <a:off x="8187" y="5386481"/>
            <a:ext cx="1481560" cy="307777"/>
          </a:xfrm>
          <a:prstGeom prst="rect">
            <a:avLst/>
          </a:prstGeom>
          <a:noFill/>
        </p:spPr>
        <p:txBody>
          <a:bodyPr wrap="square" rtlCol="0">
            <a:spAutoFit/>
          </a:bodyPr>
          <a:lstStyle/>
          <a:p>
            <a:pPr algn="ctr" rtl="1"/>
            <a:r>
              <a:rPr lang="fa-IR" sz="1400" dirty="0" smtClean="0">
                <a:solidFill>
                  <a:schemeClr val="bg1"/>
                </a:solidFill>
              </a:rPr>
              <a:t>ارزیابی و مقایسه</a:t>
            </a:r>
            <a:endParaRPr lang="en-US" sz="1400" dirty="0">
              <a:solidFill>
                <a:schemeClr val="bg1"/>
              </a:solidFill>
            </a:endParaRPr>
          </a:p>
        </p:txBody>
      </p:sp>
      <p:sp>
        <p:nvSpPr>
          <p:cNvPr id="16" name="TextBox 15"/>
          <p:cNvSpPr txBox="1"/>
          <p:nvPr/>
        </p:nvSpPr>
        <p:spPr>
          <a:xfrm>
            <a:off x="19762" y="6379564"/>
            <a:ext cx="1481560" cy="276999"/>
          </a:xfrm>
          <a:prstGeom prst="rect">
            <a:avLst/>
          </a:prstGeom>
          <a:noFill/>
        </p:spPr>
        <p:txBody>
          <a:bodyPr wrap="square" rtlCol="0">
            <a:spAutoFit/>
          </a:bodyPr>
          <a:lstStyle/>
          <a:p>
            <a:pPr algn="ctr" rtl="1"/>
            <a:r>
              <a:rPr lang="fa-IR" sz="1200" dirty="0" smtClean="0">
                <a:solidFill>
                  <a:schemeClr val="bg1"/>
                </a:solidFill>
              </a:rPr>
              <a:t>خلاصه و نتیجه گیری</a:t>
            </a:r>
            <a:endParaRPr lang="en-US" sz="1200" dirty="0">
              <a:solidFill>
                <a:schemeClr val="bg1"/>
              </a:solidFill>
            </a:endParaRPr>
          </a:p>
        </p:txBody>
      </p:sp>
      <p:pic>
        <p:nvPicPr>
          <p:cNvPr id="17" name="Picture 16"/>
          <p:cNvPicPr/>
          <p:nvPr/>
        </p:nvPicPr>
        <p:blipFill>
          <a:blip r:embed="rId2" cstate="print"/>
          <a:srcRect/>
          <a:stretch>
            <a:fillRect/>
          </a:stretch>
        </p:blipFill>
        <p:spPr bwMode="auto">
          <a:xfrm>
            <a:off x="2383507" y="3710010"/>
            <a:ext cx="5264211" cy="23170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45679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1" end="1"/>
                                            </p:txEl>
                                          </p:spTgt>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2" end="2"/>
                                            </p:txEl>
                                          </p:spTgt>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3" dur="500"/>
                                        <p:tgtEl>
                                          <p:spTgt spid="3">
                                            <p:txEl>
                                              <p:pRg st="3" end="3"/>
                                            </p:txEl>
                                          </p:spTgt>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1254</TotalTime>
  <Words>2159</Words>
  <Application>Microsoft Office PowerPoint</Application>
  <PresentationFormat>On-screen Show (4:3)</PresentationFormat>
  <Paragraphs>410</Paragraphs>
  <Slides>29</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B Mitra</vt:lpstr>
      <vt:lpstr>Calibri</vt:lpstr>
      <vt:lpstr>Century Gothic</vt:lpstr>
      <vt:lpstr>Tahoma</vt:lpstr>
      <vt:lpstr>Times New Roman</vt:lpstr>
      <vt:lpstr>Wingdings 3</vt:lpstr>
      <vt:lpstr>Wisp</vt:lpstr>
      <vt:lpstr>ارائه مدلی جهت افزودن چرخه کنترلی خودتطبیقی به سامانه های چندعامله</vt:lpstr>
      <vt:lpstr>فهرست</vt:lpstr>
      <vt:lpstr>مقدمه</vt:lpstr>
      <vt:lpstr>تطبیق پذیری</vt:lpstr>
      <vt:lpstr>خودسازمان دهی و پدیداری</vt:lpstr>
      <vt:lpstr>سامانه های چندعامله</vt:lpstr>
      <vt:lpstr>انواع حیطه های سازمان دهی در سامانه های چندعامله</vt:lpstr>
      <vt:lpstr>انواع حیطه های سازمان دهی در سامانه های چندعامله (ادامه)</vt:lpstr>
      <vt:lpstr>فرامدلی به نام AALAADIN</vt:lpstr>
      <vt:lpstr>یک مدل سازمانی برای سامانه‌های هوشمند خودمختار توزیع شده</vt:lpstr>
      <vt:lpstr>سازمان‌های خودسازمان‌ده</vt:lpstr>
      <vt:lpstr>میان‌افزار MACODO</vt:lpstr>
      <vt:lpstr>تطبیق‌پذیری سامانه‌های خودسازمان‌ده بر اساس قوانین استثناء</vt:lpstr>
      <vt:lpstr>مقایسه کارهای مرتبط</vt:lpstr>
      <vt:lpstr>پیش نیازهای مدل پیشنهادی</vt:lpstr>
      <vt:lpstr>ویژگی های مدل پیشنهادی</vt:lpstr>
      <vt:lpstr>مدل پیشنهادی</vt:lpstr>
      <vt:lpstr>توضیح مدل با یک مثال</vt:lpstr>
      <vt:lpstr>معیارهای اجرایی شدن و نحوه کار مدل FHOrganization</vt:lpstr>
      <vt:lpstr>مثالی از نحوه کار مدل FHOrganization</vt:lpstr>
      <vt:lpstr>سناریو</vt:lpstr>
      <vt:lpstr>پیاده سازی با استفاده از JADE</vt:lpstr>
      <vt:lpstr>پیاده سازی با استفاده از JADE</vt:lpstr>
      <vt:lpstr>ارزیابی و مقایسه</vt:lpstr>
      <vt:lpstr>ارزیابی و مقایسه</vt:lpstr>
      <vt:lpstr>مقایسه‌ی نتایج به دست آمده با اهداف تحقیق</vt:lpstr>
      <vt:lpstr>کارهای آینده و نتیجه گیری</vt:lpstr>
      <vt:lpstr>مقالات مرتبط</vt:lpstr>
      <vt:lpstr>با تشکر از توجه شما</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Amin</dc:creator>
  <cp:lastModifiedBy>Amin</cp:lastModifiedBy>
  <cp:revision>106</cp:revision>
  <dcterms:created xsi:type="dcterms:W3CDTF">2015-01-23T17:00:27Z</dcterms:created>
  <dcterms:modified xsi:type="dcterms:W3CDTF">2015-02-01T12:58:04Z</dcterms:modified>
</cp:coreProperties>
</file>